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1.jpeg" ContentType="image/jpeg"/>
  <Override PartName="/ppt/media/image9.jpeg" ContentType="image/jpeg"/>
  <Override PartName="/ppt/media/image10.jpeg" ContentType="image/jpeg"/>
  <Override PartName="/ppt/media/image5.png" ContentType="image/png"/>
  <Override PartName="/ppt/media/image8.jpeg" ContentType="image/jpeg"/>
  <Override PartName="/ppt/media/image7.png" ContentType="image/png"/>
  <Override PartName="/ppt/media/image22.jpeg" ContentType="image/jpeg"/>
  <Override PartName="/ppt/media/image12.jpeg" ContentType="image/jpeg"/>
  <Override PartName="/ppt/media/image6.png" ContentType="image/png"/>
  <Override PartName="/ppt/media/image29.png" ContentType="image/png"/>
  <Override PartName="/ppt/media/image13.jpeg" ContentType="image/jpeg"/>
  <Override PartName="/ppt/media/image4.png" ContentType="image/png"/>
  <Override PartName="/ppt/media/image27.png" ContentType="image/png"/>
  <Override PartName="/ppt/media/image3.png" ContentType="image/png"/>
  <Override PartName="/ppt/media/image17.jpeg" ContentType="image/jpeg"/>
  <Override PartName="/ppt/media/image26.png" ContentType="image/png"/>
  <Override PartName="/ppt/media/image28.jpeg" ContentType="image/jpeg"/>
  <Override PartName="/ppt/media/image24.jpeg" ContentType="image/jpeg"/>
  <Override PartName="/ppt/media/image19.jpeg" ContentType="image/jpeg"/>
  <Override PartName="/ppt/media/image23.jpeg" ContentType="image/jpeg"/>
  <Override PartName="/ppt/media/image18.jpeg" ContentType="image/jpeg"/>
  <Override PartName="/ppt/media/image21.png" ContentType="image/png"/>
  <Override PartName="/ppt/media/image20.jpeg" ContentType="image/jpeg"/>
  <Override PartName="/ppt/media/image15.jpeg" ContentType="image/jpeg"/>
  <Override PartName="/ppt/media/image16.jpeg" ContentType="image/jpeg"/>
  <Override PartName="/ppt/media/image14.jpeg" ContentType="image/jpeg"/>
  <Override PartName="/ppt/media/image1.png" ContentType="image/png"/>
  <Override PartName="/ppt/media/image2.png" ContentType="image/png"/>
  <Override PartName="/ppt/media/image2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54.xml.rels" ContentType="application/vnd.openxmlformats-package.relationships+xml"/>
  <Override PartName="/ppt/slides/_rels/slide69.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527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83CD047B-DE78-41BF-9333-E06B2A58FE9F}" type="slidenum">
              <a:rPr b="0" lang="en-US" sz="1800" spc="-1" strike="noStrike">
                <a:solidFill>
                  <a:srgbClr val="808080"/>
                </a:solidFill>
                <a:latin typeface="Arial"/>
                <a:ea typeface="DejaVu Sans"/>
              </a:rPr>
              <a:t>&lt;number&gt;</a:t>
            </a:fld>
            <a:endParaRPr b="0" lang="en-US" sz="1800" spc="-1" strike="noStrike">
              <a:latin typeface="DejaVu Sans"/>
            </a:endParaRPr>
          </a:p>
        </p:txBody>
      </p:sp>
      <p:sp>
        <p:nvSpPr>
          <p:cNvPr id="2" name="CustomShape 3"/>
          <p:cNvSpPr/>
          <p:nvPr/>
        </p:nvSpPr>
        <p:spPr>
          <a:xfrm>
            <a:off x="912240" y="1268280"/>
            <a:ext cx="9202680" cy="35604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46680" cy="556560"/>
          </a:xfrm>
          <a:prstGeom prst="rect">
            <a:avLst/>
          </a:prstGeom>
          <a:ln w="0">
            <a:noFill/>
          </a:ln>
        </p:spPr>
      </p:pic>
      <p:pic>
        <p:nvPicPr>
          <p:cNvPr id="4" name="Grafik 2" descr=""/>
          <p:cNvPicPr/>
          <p:nvPr/>
        </p:nvPicPr>
        <p:blipFill>
          <a:blip r:embed="rId3"/>
          <a:stretch/>
        </p:blipFill>
        <p:spPr>
          <a:xfrm>
            <a:off x="7430400" y="134640"/>
            <a:ext cx="3692520" cy="508680"/>
          </a:xfrm>
          <a:prstGeom prst="rect">
            <a:avLst/>
          </a:prstGeom>
          <a:ln w="0">
            <a:noFill/>
          </a:ln>
        </p:spPr>
      </p:pic>
      <p:sp>
        <p:nvSpPr>
          <p:cNvPr id="5" name="CustomShape 4"/>
          <p:cNvSpPr/>
          <p:nvPr/>
        </p:nvSpPr>
        <p:spPr>
          <a:xfrm>
            <a:off x="912240" y="1268280"/>
            <a:ext cx="9202680" cy="356040"/>
          </a:xfrm>
          <a:prstGeom prst="rect">
            <a:avLst/>
          </a:prstGeom>
          <a:noFill/>
          <a:ln w="0">
            <a:noFill/>
          </a:ln>
        </p:spPr>
        <p:style>
          <a:lnRef idx="0"/>
          <a:fillRef idx="0"/>
          <a:effectRef idx="0"/>
          <a:fontRef idx="minor"/>
        </p:style>
      </p:sp>
      <p:sp>
        <p:nvSpPr>
          <p:cNvPr id="6" name="CustomShape 5"/>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800" spc="-1" strike="noStrike">
                <a:solidFill>
                  <a:srgbClr val="a6a6a6"/>
                </a:solidFill>
                <a:latin typeface="DejaVu Sans"/>
                <a:ea typeface="DejaVu Sans"/>
              </a:rPr>
              <a:t>The Limits to Growth – TU Clausthal</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527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FDF8EBAF-75E3-412A-832F-7F51F3DE25EC}" type="slidenum">
              <a:rPr b="0" lang="en-US" sz="1800" spc="-1" strike="noStrike">
                <a:solidFill>
                  <a:srgbClr val="808080"/>
                </a:solidFill>
                <a:latin typeface="Arial"/>
                <a:ea typeface="DejaVu Sans"/>
              </a:rPr>
              <a:t>&lt;number&gt;</a:t>
            </a:fld>
            <a:endParaRPr b="0" lang="en-US" sz="1800" spc="-1" strike="noStrike">
              <a:latin typeface="DejaVu Sans"/>
            </a:endParaRPr>
          </a:p>
        </p:txBody>
      </p:sp>
      <p:sp>
        <p:nvSpPr>
          <p:cNvPr id="48" name="CustomShape 3"/>
          <p:cNvSpPr/>
          <p:nvPr/>
        </p:nvSpPr>
        <p:spPr>
          <a:xfrm>
            <a:off x="912240" y="1268280"/>
            <a:ext cx="9202680" cy="35604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46680" cy="556560"/>
          </a:xfrm>
          <a:prstGeom prst="rect">
            <a:avLst/>
          </a:prstGeom>
          <a:ln w="0">
            <a:noFill/>
          </a:ln>
        </p:spPr>
      </p:pic>
      <p:pic>
        <p:nvPicPr>
          <p:cNvPr id="50" name="Grafik 2" descr=""/>
          <p:cNvPicPr/>
          <p:nvPr/>
        </p:nvPicPr>
        <p:blipFill>
          <a:blip r:embed="rId3"/>
          <a:stretch/>
        </p:blipFill>
        <p:spPr>
          <a:xfrm>
            <a:off x="7430400" y="134640"/>
            <a:ext cx="3692520" cy="508680"/>
          </a:xfrm>
          <a:prstGeom prst="rect">
            <a:avLst/>
          </a:prstGeom>
          <a:ln w="0">
            <a:noFill/>
          </a:ln>
        </p:spPr>
      </p:pic>
      <p:sp>
        <p:nvSpPr>
          <p:cNvPr id="51" name="CustomShape 4"/>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527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712CED73-A9C6-40E6-BCC8-2E5E15162DC3}" type="slidenum">
              <a:rPr b="0" lang="en-US" sz="1800" spc="-1" strike="noStrike">
                <a:solidFill>
                  <a:srgbClr val="808080"/>
                </a:solidFill>
                <a:latin typeface="Arial"/>
                <a:ea typeface="DejaVu Sans"/>
              </a:rPr>
              <a:t>&lt;number&gt;</a:t>
            </a:fld>
            <a:endParaRPr b="0" lang="en-US" sz="1800" spc="-1" strike="noStrike">
              <a:latin typeface="DejaVu Sans"/>
            </a:endParaRPr>
          </a:p>
        </p:txBody>
      </p:sp>
      <p:sp>
        <p:nvSpPr>
          <p:cNvPr id="53"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800" spc="-1" strike="noStrike">
                <a:solidFill>
                  <a:srgbClr val="a6a6a6"/>
                </a:solidFill>
                <a:latin typeface="DejaVu Sans"/>
                <a:ea typeface="DejaVu Sans"/>
              </a:rPr>
              <a:t>The Limits to Growth – TU Clausthal</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www.ncbi.nlm.nih.gov/pmc/articles/PMC3154227/#:~:text=Resource%20wars%20are%20violent%20conflicts,gems%2C%20and%20other%20key%20minerals."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8.jpe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4.0/" TargetMode="External"/><Relationship Id="rId4" Type="http://schemas.openxmlformats.org/officeDocument/2006/relationships/hyperlink" Target="https://creativecommons.org/licenses/by/2.0/" TargetMode="External"/><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etce-lab.com/index.php/the-limits-to-growth-sustainability-and-the-circular-economy/" TargetMode="External"/><Relationship Id="rId2" Type="http://schemas.openxmlformats.org/officeDocument/2006/relationships/hyperlink" Target="https://studip.tu-clausthal.de/dispatch.php/course/overview?cid=2f6bd85fdb5c78aec9466036f99b7ed0" TargetMode="External"/><Relationship Id="rId3" Type="http://schemas.openxmlformats.org/officeDocument/2006/relationships/hyperlink" Target="http://eepurl.com/hYaBlz" TargetMode="External"/><Relationship Id="rId4" Type="http://schemas.openxmlformats.org/officeDocument/2006/relationships/hyperlink" Target="https://studip.tu-clausthal.de/dispatch.php/course/overview?cid=2f6bd85fdb5c78aec9466036f99b7ed0" TargetMode="External"/><Relationship Id="rId5" Type="http://schemas.openxmlformats.org/officeDocument/2006/relationships/hyperlink" Target="https://github.com/ETCE-LAB/teaching-material" TargetMode="External"/><Relationship Id="rId6" Type="http://schemas.openxmlformats.org/officeDocument/2006/relationships/hyperlink" Target="mailto:etce-ltg@tu-clausthal.de" TargetMode="External"/><Relationship Id="rId7"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20.jpe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hyperlink" Target="https://github.com/ETCE-LAB/teaching-material/blob/master/The-Limits-to-Growth/Exercises/E02-Household-Waste.pdf" TargetMode="External"/><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open.spotify.com/episode/770wJQ4FnyutP9chIAkJCH?si=srKY5l2xRHuXRbpNGD7_MA" TargetMode="External"/><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mailto:etce-ltg@tu-clausthal.de" TargetMode="External"/><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foodsharing.de/" TargetMode="External"/><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5760" cy="11422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DejaVu Sans"/>
            </a:endParaRPr>
          </a:p>
        </p:txBody>
      </p:sp>
      <p:sp>
        <p:nvSpPr>
          <p:cNvPr id="93" name="CustomShape 2"/>
          <p:cNvSpPr/>
          <p:nvPr/>
        </p:nvSpPr>
        <p:spPr>
          <a:xfrm>
            <a:off x="527400" y="2852640"/>
            <a:ext cx="10355760" cy="236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3: Introduction III – Resources and Environmental Pollution</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18" name="CustomShape 2"/>
          <p:cNvSpPr/>
          <p:nvPr/>
        </p:nvSpPr>
        <p:spPr>
          <a:xfrm>
            <a:off x="865440" y="2859120"/>
            <a:ext cx="9918720" cy="1870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000000"/>
                </a:solidFill>
                <a:latin typeface="DejaVu Sans"/>
                <a:ea typeface="DejaVu Sans"/>
              </a:rPr>
              <a:t>So we just reduce our CO2 footprint and we are good?</a:t>
            </a:r>
            <a:endParaRPr b="0" lang="en-US" sz="2800" spc="-1" strike="noStrike">
              <a:latin typeface="DejaVu Sans"/>
            </a:endParaRPr>
          </a:p>
        </p:txBody>
      </p:sp>
      <p:sp>
        <p:nvSpPr>
          <p:cNvPr id="119"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Problem already solved?</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21" name="CustomShape 2"/>
          <p:cNvSpPr/>
          <p:nvPr/>
        </p:nvSpPr>
        <p:spPr>
          <a:xfrm>
            <a:off x="263520" y="6411600"/>
            <a:ext cx="64674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DejaVu Sans"/>
            </a:endParaRPr>
          </a:p>
        </p:txBody>
      </p:sp>
      <p:sp>
        <p:nvSpPr>
          <p:cNvPr id="122" name="CustomShape 3"/>
          <p:cNvSpPr/>
          <p:nvPr/>
        </p:nvSpPr>
        <p:spPr>
          <a:xfrm>
            <a:off x="865440" y="1828800"/>
            <a:ext cx="9918720" cy="2900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DejaVu Sans"/>
            </a:endParaRPr>
          </a:p>
        </p:txBody>
      </p:sp>
      <p:sp>
        <p:nvSpPr>
          <p:cNvPr id="123" name="CustomShape 4"/>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Microsoft will be Carbon Negative by 2030</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25" name="CustomShape 2"/>
          <p:cNvSpPr/>
          <p:nvPr/>
        </p:nvSpPr>
        <p:spPr>
          <a:xfrm>
            <a:off x="263520" y="6411600"/>
            <a:ext cx="7504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DejaVu Sans"/>
            </a:endParaRPr>
          </a:p>
        </p:txBody>
      </p:sp>
      <p:sp>
        <p:nvSpPr>
          <p:cNvPr id="126" name="CustomShape 3"/>
          <p:cNvSpPr/>
          <p:nvPr/>
        </p:nvSpPr>
        <p:spPr>
          <a:xfrm>
            <a:off x="865440" y="1640160"/>
            <a:ext cx="9918720" cy="4511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latin typeface="DejaVu Sans"/>
            </a:endParaRPr>
          </a:p>
        </p:txBody>
      </p:sp>
      <p:sp>
        <p:nvSpPr>
          <p:cNvPr id="127" name="CustomShape 4"/>
          <p:cNvSpPr/>
          <p:nvPr/>
        </p:nvSpPr>
        <p:spPr>
          <a:xfrm>
            <a:off x="4241520" y="1828800"/>
            <a:ext cx="781200" cy="22212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buNone/>
            </a:pPr>
            <a:r>
              <a:rPr b="0" lang="en-US" sz="1000" spc="-1" strike="noStrike">
                <a:solidFill>
                  <a:srgbClr val="000000"/>
                </a:solidFill>
                <a:latin typeface="DejaVu Sans"/>
                <a:ea typeface="DejaVu Sans"/>
              </a:rPr>
              <a:t>July 2020</a:t>
            </a:r>
            <a:endParaRPr b="0" lang="en-US" sz="1000" spc="-1" strike="noStrike">
              <a:latin typeface="DejaVu Sans"/>
            </a:endParaRPr>
          </a:p>
        </p:txBody>
      </p:sp>
      <p:sp>
        <p:nvSpPr>
          <p:cNvPr id="128"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Apple will be Carbon Neutral by 2030</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30" name="CustomShape 2"/>
          <p:cNvSpPr/>
          <p:nvPr/>
        </p:nvSpPr>
        <p:spPr>
          <a:xfrm>
            <a:off x="263520" y="6411600"/>
            <a:ext cx="7504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DejaVu Sans"/>
            </a:endParaRPr>
          </a:p>
        </p:txBody>
      </p:sp>
      <p:sp>
        <p:nvSpPr>
          <p:cNvPr id="131" name="CustomShape 3"/>
          <p:cNvSpPr/>
          <p:nvPr/>
        </p:nvSpPr>
        <p:spPr>
          <a:xfrm>
            <a:off x="335520" y="1268640"/>
            <a:ext cx="10739880" cy="5027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p:txBody>
      </p:sp>
      <p:sp>
        <p:nvSpPr>
          <p:cNvPr id="132" name="CustomShape 4"/>
          <p:cNvSpPr/>
          <p:nvPr/>
        </p:nvSpPr>
        <p:spPr>
          <a:xfrm>
            <a:off x="335520" y="1600200"/>
            <a:ext cx="10857600" cy="113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DejaVu Sans"/>
            </a:endParaRPr>
          </a:p>
        </p:txBody>
      </p:sp>
      <p:sp>
        <p:nvSpPr>
          <p:cNvPr id="133"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Polestar – 2030 Climate-neutral Car</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35" name="CustomShape 2"/>
          <p:cNvSpPr/>
          <p:nvPr/>
        </p:nvSpPr>
        <p:spPr>
          <a:xfrm>
            <a:off x="865440" y="3274200"/>
            <a:ext cx="9918720" cy="22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DejaVu Sans"/>
            </a:endParaRPr>
          </a:p>
        </p:txBody>
      </p:sp>
      <p:sp>
        <p:nvSpPr>
          <p:cNvPr id="136" name="CustomShape 3"/>
          <p:cNvSpPr/>
          <p:nvPr/>
        </p:nvSpPr>
        <p:spPr>
          <a:xfrm>
            <a:off x="335880" y="1600560"/>
            <a:ext cx="10857600" cy="113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DejaVu Sans"/>
            </a:endParaRPr>
          </a:p>
        </p:txBody>
      </p:sp>
      <p:sp>
        <p:nvSpPr>
          <p:cNvPr id="137" name="CustomShape 4"/>
          <p:cNvSpPr/>
          <p:nvPr/>
        </p:nvSpPr>
        <p:spPr>
          <a:xfrm>
            <a:off x="263520" y="6411600"/>
            <a:ext cx="7504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DejaVu Sans"/>
            </a:endParaRPr>
          </a:p>
        </p:txBody>
      </p:sp>
      <p:sp>
        <p:nvSpPr>
          <p:cNvPr id="138"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Polestar – 2030 Climate-neutral Car</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40" name="CustomShape 2"/>
          <p:cNvSpPr/>
          <p:nvPr/>
        </p:nvSpPr>
        <p:spPr>
          <a:xfrm>
            <a:off x="335520" y="1268640"/>
            <a:ext cx="10739880" cy="5027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000000"/>
                </a:solidFill>
                <a:latin typeface="DejaVu Sans"/>
                <a:ea typeface="DejaVu Sans"/>
              </a:rPr>
              <a:t>It is not only about CO2…</a:t>
            </a:r>
            <a:endParaRPr b="0" lang="en-US" sz="2800" spc="-1" strike="noStrike">
              <a:latin typeface="DejaVu Sans"/>
            </a:endParaRPr>
          </a:p>
          <a:p>
            <a:pPr marL="360" algn="ctr">
              <a:lnSpc>
                <a:spcPct val="100000"/>
              </a:lnSpc>
              <a:spcBef>
                <a:spcPts val="360"/>
              </a:spcBef>
              <a:buNone/>
            </a:pPr>
            <a:endParaRPr b="0" lang="en-US" sz="2800" spc="-1" strike="noStrike">
              <a:latin typeface="DejaVu Sans"/>
            </a:endParaRPr>
          </a:p>
        </p:txBody>
      </p:sp>
      <p:sp>
        <p:nvSpPr>
          <p:cNvPr id="141" name="CustomShape 3"/>
          <p:cNvSpPr/>
          <p:nvPr/>
        </p:nvSpPr>
        <p:spPr>
          <a:xfrm>
            <a:off x="865440" y="2859120"/>
            <a:ext cx="9918720" cy="1870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2" name="CustomShape 4"/>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Problem already solved?</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44" name="CustomShape 2"/>
          <p:cNvSpPr/>
          <p:nvPr/>
        </p:nvSpPr>
        <p:spPr>
          <a:xfrm>
            <a:off x="263520" y="6411600"/>
            <a:ext cx="64674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DejaVu Sans"/>
            </a:endParaRPr>
          </a:p>
        </p:txBody>
      </p:sp>
      <p:graphicFrame>
        <p:nvGraphicFramePr>
          <p:cNvPr id="145" name="Table 3"/>
          <p:cNvGraphicFramePr/>
          <p:nvPr/>
        </p:nvGraphicFramePr>
        <p:xfrm>
          <a:off x="306720" y="1580760"/>
          <a:ext cx="10901160" cy="4763880"/>
        </p:xfrm>
        <a:graphic>
          <a:graphicData uri="http://schemas.openxmlformats.org/drawingml/2006/table">
            <a:tbl>
              <a:tblPr/>
              <a:tblGrid>
                <a:gridCol w="2590560"/>
                <a:gridCol w="8310960"/>
              </a:tblGrid>
              <a:tr h="912240">
                <a:tc>
                  <a:txBody>
                    <a:bodyPr lIns="90000" rIns="90000" anchor="t">
                      <a:noAutofit/>
                    </a:bodyPr>
                    <a:p>
                      <a:pPr algn="ctr">
                        <a:lnSpc>
                          <a:spcPct val="100000"/>
                        </a:lnSpc>
                        <a:buNone/>
                      </a:pPr>
                      <a:r>
                        <a:rPr b="1" lang="en-US" sz="1300" spc="-1" strike="noStrike">
                          <a:solidFill>
                            <a:srgbClr val="000000"/>
                          </a:solidFill>
                          <a:latin typeface="DejaVu Sans"/>
                        </a:rPr>
                        <a:t>Apple iPad Pro 11” 2018</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chor="t">
                      <a:noAutofit/>
                    </a:bodyPr>
                    <a:p>
                      <a:pPr algn="ctr">
                        <a:lnSpc>
                          <a:spcPct val="100000"/>
                        </a:lnSpc>
                        <a:buNone/>
                      </a:pPr>
                      <a:r>
                        <a:rPr b="1" lang="en-US" sz="1300" spc="-1" strike="noStrike">
                          <a:solidFill>
                            <a:srgbClr val="000000"/>
                          </a:solidFill>
                          <a:latin typeface="DejaVu Sans"/>
                        </a:rPr>
                        <a:t>Microsoft Surface Pro 6 2018</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chor="t">
                      <a:noAutofit/>
                    </a:bodyPr>
                    <a:p>
                      <a:pPr algn="ctr">
                        <a:lnSpc>
                          <a:spcPct val="100000"/>
                        </a:lnSpc>
                        <a:buNone/>
                      </a:pPr>
                      <a:r>
                        <a:rPr b="1" lang="en-US" sz="1300" spc="-1" strike="noStrike">
                          <a:solidFill>
                            <a:srgbClr val="000000"/>
                          </a:solidFill>
                          <a:latin typeface="DejaVu Sans"/>
                        </a:rPr>
                        <a:t>Apple iPad Air 3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chor="t">
                      <a:noAutofit/>
                    </a:bodyPr>
                    <a:p>
                      <a:pPr algn="ctr">
                        <a:lnSpc>
                          <a:spcPct val="100000"/>
                        </a:lnSpc>
                        <a:buNone/>
                      </a:pPr>
                      <a:r>
                        <a:rPr b="1" lang="en-US" sz="1300" spc="-1" strike="noStrike">
                          <a:solidFill>
                            <a:srgbClr val="000000"/>
                          </a:solidFill>
                          <a:latin typeface="DejaVu Sans"/>
                        </a:rPr>
                        <a:t>Apple iPad 7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chor="t">
                      <a:noAutofit/>
                    </a:bodyPr>
                    <a:p>
                      <a:pPr algn="ctr">
                        <a:lnSpc>
                          <a:spcPct val="100000"/>
                        </a:lnSpc>
                        <a:buNone/>
                      </a:pPr>
                      <a:r>
                        <a:rPr b="1" lang="en-US" sz="1300" spc="-1" strike="noStrike">
                          <a:solidFill>
                            <a:srgbClr val="000000"/>
                          </a:solidFill>
                          <a:latin typeface="DejaVu Sans"/>
                        </a:rPr>
                        <a:t>Apple iPad Mini 5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46" name="CustomShape 4"/>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Greenwashing?</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Sustainability</a:t>
            </a:r>
            <a:endParaRPr b="0" lang="en-US" sz="3000" spc="-1" strike="noStrike">
              <a:latin typeface="DejaVu Sans"/>
            </a:endParaRPr>
          </a:p>
        </p:txBody>
      </p:sp>
      <p:sp>
        <p:nvSpPr>
          <p:cNvPr id="148" name="CustomShape 2"/>
          <p:cNvSpPr/>
          <p:nvPr/>
        </p:nvSpPr>
        <p:spPr>
          <a:xfrm>
            <a:off x="335520" y="2906640"/>
            <a:ext cx="10738440" cy="1485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Ecological Footprint</a:t>
            </a:r>
            <a:endParaRPr b="0" lang="en-US" sz="2400" spc="-1" strike="noStrike">
              <a:latin typeface="DejaVu Sans"/>
            </a:endParaRPr>
          </a:p>
        </p:txBody>
      </p:sp>
      <p:sp>
        <p:nvSpPr>
          <p:cNvPr id="150"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productive land and water ecosystems required to produce sufficient resources and assimilate wastes”</a:t>
            </a:r>
            <a:endParaRPr b="0" lang="en-US" sz="1800" spc="-1" strike="noStrike">
              <a:latin typeface="DejaVu Sans"/>
            </a:endParaRPr>
          </a:p>
        </p:txBody>
      </p:sp>
      <p:sp>
        <p:nvSpPr>
          <p:cNvPr id="151"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52" name="CustomShape 4"/>
          <p:cNvSpPr/>
          <p:nvPr/>
        </p:nvSpPr>
        <p:spPr>
          <a:xfrm>
            <a:off x="361080" y="3292200"/>
            <a:ext cx="10788840" cy="13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3" name="CustomShape 5"/>
          <p:cNvSpPr/>
          <p:nvPr/>
        </p:nvSpPr>
        <p:spPr>
          <a:xfrm>
            <a:off x="268920" y="6173280"/>
            <a:ext cx="1079460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en-US" sz="900" spc="-1" strike="noStrike">
              <a:latin typeface="DejaVu Sans"/>
            </a:endParaRPr>
          </a:p>
          <a:p>
            <a:pPr>
              <a:lnSpc>
                <a:spcPct val="100000"/>
              </a:lnSpc>
              <a:buNone/>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en-US" sz="900" spc="-1" strike="noStrike">
              <a:latin typeface="DejaVu Sans"/>
            </a:endParaRPr>
          </a:p>
          <a:p>
            <a:pPr>
              <a:lnSpc>
                <a:spcPct val="100000"/>
              </a:lnSpc>
              <a:buNone/>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Biocapacity</a:t>
            </a:r>
            <a:endParaRPr b="0" lang="en-US" sz="2400" spc="-1" strike="noStrike">
              <a:latin typeface="DejaVu Sans"/>
            </a:endParaRPr>
          </a:p>
        </p:txBody>
      </p:sp>
      <p:sp>
        <p:nvSpPr>
          <p:cNvPr id="155"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en-US" sz="1800" spc="-1" strike="noStrike">
              <a:latin typeface="DejaVu Sans"/>
            </a:endParaRPr>
          </a:p>
        </p:txBody>
      </p:sp>
      <p:sp>
        <p:nvSpPr>
          <p:cNvPr id="156"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57" name="CustomShape 4"/>
          <p:cNvSpPr/>
          <p:nvPr/>
        </p:nvSpPr>
        <p:spPr>
          <a:xfrm>
            <a:off x="361080" y="3292200"/>
            <a:ext cx="10788840" cy="13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8" name="CustomShape 5"/>
          <p:cNvSpPr/>
          <p:nvPr/>
        </p:nvSpPr>
        <p:spPr>
          <a:xfrm>
            <a:off x="263520" y="6492240"/>
            <a:ext cx="10794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95"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60"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endParaRPr b="0" lang="en-US" sz="1800" spc="-1" strike="noStrike">
              <a:latin typeface="DejaVu Sans"/>
            </a:endParaRPr>
          </a:p>
        </p:txBody>
      </p:sp>
      <p:sp>
        <p:nvSpPr>
          <p:cNvPr id="161"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62" name="CustomShape 4"/>
          <p:cNvSpPr/>
          <p:nvPr/>
        </p:nvSpPr>
        <p:spPr>
          <a:xfrm>
            <a:off x="361080" y="3292200"/>
            <a:ext cx="10788840" cy="13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64"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US" sz="1800" spc="-1" strike="noStrike">
              <a:latin typeface="DejaVu Sans"/>
            </a:endParaRPr>
          </a:p>
        </p:txBody>
      </p:sp>
      <p:sp>
        <p:nvSpPr>
          <p:cNvPr id="165"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66" name="CustomShape 4"/>
          <p:cNvSpPr/>
          <p:nvPr/>
        </p:nvSpPr>
        <p:spPr>
          <a:xfrm>
            <a:off x="361080" y="3292200"/>
            <a:ext cx="10788840" cy="13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67" name="CustomShape 5"/>
          <p:cNvSpPr/>
          <p:nvPr/>
        </p:nvSpPr>
        <p:spPr>
          <a:xfrm>
            <a:off x="263520" y="6492240"/>
            <a:ext cx="10794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69"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70" name="CustomShape 3"/>
          <p:cNvSpPr/>
          <p:nvPr/>
        </p:nvSpPr>
        <p:spPr>
          <a:xfrm>
            <a:off x="270720" y="6322680"/>
            <a:ext cx="10794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171" name="CustomShape 4"/>
          <p:cNvSpPr/>
          <p:nvPr/>
        </p:nvSpPr>
        <p:spPr>
          <a:xfrm>
            <a:off x="2011680" y="3017520"/>
            <a:ext cx="4291560" cy="2919960"/>
          </a:xfrm>
          <a:prstGeom prst="ellipse">
            <a:avLst/>
          </a:prstGeom>
          <a:solidFill>
            <a:srgbClr val="bbe33d">
              <a:alpha val="50000"/>
            </a:srgbClr>
          </a:solidFill>
          <a:ln w="0">
            <a:solidFill>
              <a:srgbClr val="3465a4"/>
            </a:solidFill>
          </a:ln>
        </p:spPr>
        <p:style>
          <a:lnRef idx="0"/>
          <a:fillRef idx="0"/>
          <a:effectRef idx="0"/>
          <a:fontRef idx="minor"/>
        </p:style>
      </p:sp>
      <p:sp>
        <p:nvSpPr>
          <p:cNvPr id="172" name="CustomShape 5"/>
          <p:cNvSpPr/>
          <p:nvPr/>
        </p:nvSpPr>
        <p:spPr>
          <a:xfrm>
            <a:off x="3566160" y="1188720"/>
            <a:ext cx="4291560" cy="2919960"/>
          </a:xfrm>
          <a:prstGeom prst="ellipse">
            <a:avLst/>
          </a:prstGeom>
          <a:solidFill>
            <a:srgbClr val="729fcf">
              <a:alpha val="50000"/>
            </a:srgbClr>
          </a:solidFill>
          <a:ln w="0">
            <a:solidFill>
              <a:srgbClr val="3465a4"/>
            </a:solidFill>
          </a:ln>
        </p:spPr>
        <p:style>
          <a:lnRef idx="0"/>
          <a:fillRef idx="0"/>
          <a:effectRef idx="0"/>
          <a:fontRef idx="minor"/>
        </p:style>
      </p:sp>
      <p:sp>
        <p:nvSpPr>
          <p:cNvPr id="173" name="CustomShape 6"/>
          <p:cNvSpPr/>
          <p:nvPr/>
        </p:nvSpPr>
        <p:spPr>
          <a:xfrm>
            <a:off x="5212080" y="3017520"/>
            <a:ext cx="4291560" cy="2919960"/>
          </a:xfrm>
          <a:prstGeom prst="ellipse">
            <a:avLst/>
          </a:prstGeom>
          <a:solidFill>
            <a:srgbClr val="f10d0c">
              <a:alpha val="50000"/>
            </a:srgbClr>
          </a:solidFill>
          <a:ln w="0">
            <a:solidFill>
              <a:srgbClr val="3465a4"/>
            </a:solidFill>
          </a:ln>
        </p:spPr>
        <p:style>
          <a:lnRef idx="0"/>
          <a:fillRef idx="0"/>
          <a:effectRef idx="0"/>
          <a:fontRef idx="minor"/>
        </p:style>
      </p:sp>
      <p:sp>
        <p:nvSpPr>
          <p:cNvPr id="174" name="CustomShape 7"/>
          <p:cNvSpPr/>
          <p:nvPr/>
        </p:nvSpPr>
        <p:spPr>
          <a:xfrm>
            <a:off x="4023360" y="1729080"/>
            <a:ext cx="118260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175" name="CustomShape 8"/>
          <p:cNvSpPr/>
          <p:nvPr/>
        </p:nvSpPr>
        <p:spPr>
          <a:xfrm>
            <a:off x="7680960" y="428940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176" name="CustomShape 9"/>
          <p:cNvSpPr/>
          <p:nvPr/>
        </p:nvSpPr>
        <p:spPr>
          <a:xfrm>
            <a:off x="2834640" y="512064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78"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79" name="CustomShape 3"/>
          <p:cNvSpPr/>
          <p:nvPr/>
        </p:nvSpPr>
        <p:spPr>
          <a:xfrm>
            <a:off x="270720" y="6322680"/>
            <a:ext cx="10794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180" name="CustomShape 4"/>
          <p:cNvSpPr/>
          <p:nvPr/>
        </p:nvSpPr>
        <p:spPr>
          <a:xfrm>
            <a:off x="2011680" y="3017520"/>
            <a:ext cx="4291560" cy="2919960"/>
          </a:xfrm>
          <a:prstGeom prst="ellipse">
            <a:avLst/>
          </a:prstGeom>
          <a:solidFill>
            <a:srgbClr val="bbe33d">
              <a:alpha val="50000"/>
            </a:srgbClr>
          </a:solidFill>
          <a:ln w="0">
            <a:solidFill>
              <a:srgbClr val="3465a4"/>
            </a:solidFill>
          </a:ln>
        </p:spPr>
        <p:style>
          <a:lnRef idx="0"/>
          <a:fillRef idx="0"/>
          <a:effectRef idx="0"/>
          <a:fontRef idx="minor"/>
        </p:style>
      </p:sp>
      <p:sp>
        <p:nvSpPr>
          <p:cNvPr id="181" name="CustomShape 5"/>
          <p:cNvSpPr/>
          <p:nvPr/>
        </p:nvSpPr>
        <p:spPr>
          <a:xfrm>
            <a:off x="3566160" y="1188720"/>
            <a:ext cx="4291560" cy="2919960"/>
          </a:xfrm>
          <a:prstGeom prst="ellipse">
            <a:avLst/>
          </a:prstGeom>
          <a:solidFill>
            <a:srgbClr val="729fcf">
              <a:alpha val="50000"/>
            </a:srgbClr>
          </a:solidFill>
          <a:ln w="0">
            <a:solidFill>
              <a:srgbClr val="3465a4"/>
            </a:solidFill>
          </a:ln>
        </p:spPr>
        <p:style>
          <a:lnRef idx="0"/>
          <a:fillRef idx="0"/>
          <a:effectRef idx="0"/>
          <a:fontRef idx="minor"/>
        </p:style>
      </p:sp>
      <p:sp>
        <p:nvSpPr>
          <p:cNvPr id="182" name="CustomShape 6"/>
          <p:cNvSpPr/>
          <p:nvPr/>
        </p:nvSpPr>
        <p:spPr>
          <a:xfrm>
            <a:off x="5212080" y="3017520"/>
            <a:ext cx="4291560" cy="2919960"/>
          </a:xfrm>
          <a:prstGeom prst="ellipse">
            <a:avLst/>
          </a:prstGeom>
          <a:solidFill>
            <a:srgbClr val="f10d0c">
              <a:alpha val="50000"/>
            </a:srgbClr>
          </a:solidFill>
          <a:ln w="0">
            <a:solidFill>
              <a:srgbClr val="3465a4"/>
            </a:solidFill>
          </a:ln>
        </p:spPr>
        <p:style>
          <a:lnRef idx="0"/>
          <a:fillRef idx="0"/>
          <a:effectRef idx="0"/>
          <a:fontRef idx="minor"/>
        </p:style>
      </p:sp>
      <p:sp>
        <p:nvSpPr>
          <p:cNvPr id="183" name="CustomShape 7"/>
          <p:cNvSpPr/>
          <p:nvPr/>
        </p:nvSpPr>
        <p:spPr>
          <a:xfrm>
            <a:off x="4023360" y="1729080"/>
            <a:ext cx="118260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184" name="CustomShape 8"/>
          <p:cNvSpPr/>
          <p:nvPr/>
        </p:nvSpPr>
        <p:spPr>
          <a:xfrm>
            <a:off x="7680960" y="428940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185" name="CustomShape 9"/>
          <p:cNvSpPr/>
          <p:nvPr/>
        </p:nvSpPr>
        <p:spPr>
          <a:xfrm>
            <a:off x="2834640" y="512064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
        <p:nvSpPr>
          <p:cNvPr id="186" name="CustomShape 10"/>
          <p:cNvSpPr/>
          <p:nvPr/>
        </p:nvSpPr>
        <p:spPr>
          <a:xfrm>
            <a:off x="5212080" y="429768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Viable</a:t>
            </a:r>
            <a:endParaRPr b="0" lang="en-US" sz="2200" spc="-1" strike="noStrike">
              <a:latin typeface="DejaVu Sans"/>
            </a:endParaRPr>
          </a:p>
        </p:txBody>
      </p:sp>
      <p:sp>
        <p:nvSpPr>
          <p:cNvPr id="187" name="CustomShape 11"/>
          <p:cNvSpPr/>
          <p:nvPr/>
        </p:nvSpPr>
        <p:spPr>
          <a:xfrm>
            <a:off x="3931920" y="320040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Bearable</a:t>
            </a:r>
            <a:endParaRPr b="0" lang="en-US" sz="2200" spc="-1" strike="noStrike">
              <a:latin typeface="DejaVu Sans"/>
            </a:endParaRPr>
          </a:p>
        </p:txBody>
      </p:sp>
      <p:sp>
        <p:nvSpPr>
          <p:cNvPr id="188" name="CustomShape 12"/>
          <p:cNvSpPr/>
          <p:nvPr/>
        </p:nvSpPr>
        <p:spPr>
          <a:xfrm>
            <a:off x="5852160" y="328356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Equitable</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90"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91" name="CustomShape 3"/>
          <p:cNvSpPr/>
          <p:nvPr/>
        </p:nvSpPr>
        <p:spPr>
          <a:xfrm>
            <a:off x="270720" y="6322680"/>
            <a:ext cx="10794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192" name="CustomShape 4"/>
          <p:cNvSpPr/>
          <p:nvPr/>
        </p:nvSpPr>
        <p:spPr>
          <a:xfrm>
            <a:off x="2011680" y="3017520"/>
            <a:ext cx="4291560" cy="2919960"/>
          </a:xfrm>
          <a:prstGeom prst="ellipse">
            <a:avLst/>
          </a:prstGeom>
          <a:solidFill>
            <a:srgbClr val="bbe33d">
              <a:alpha val="50000"/>
            </a:srgbClr>
          </a:solidFill>
          <a:ln w="0">
            <a:solidFill>
              <a:srgbClr val="3465a4"/>
            </a:solidFill>
          </a:ln>
        </p:spPr>
        <p:style>
          <a:lnRef idx="0"/>
          <a:fillRef idx="0"/>
          <a:effectRef idx="0"/>
          <a:fontRef idx="minor"/>
        </p:style>
      </p:sp>
      <p:sp>
        <p:nvSpPr>
          <p:cNvPr id="193" name="CustomShape 5"/>
          <p:cNvSpPr/>
          <p:nvPr/>
        </p:nvSpPr>
        <p:spPr>
          <a:xfrm>
            <a:off x="3566160" y="1188720"/>
            <a:ext cx="4291560" cy="2919960"/>
          </a:xfrm>
          <a:prstGeom prst="ellipse">
            <a:avLst/>
          </a:prstGeom>
          <a:solidFill>
            <a:srgbClr val="729fcf">
              <a:alpha val="50000"/>
            </a:srgbClr>
          </a:solidFill>
          <a:ln w="0">
            <a:solidFill>
              <a:srgbClr val="3465a4"/>
            </a:solidFill>
          </a:ln>
        </p:spPr>
        <p:style>
          <a:lnRef idx="0"/>
          <a:fillRef idx="0"/>
          <a:effectRef idx="0"/>
          <a:fontRef idx="minor"/>
        </p:style>
      </p:sp>
      <p:sp>
        <p:nvSpPr>
          <p:cNvPr id="194" name="CustomShape 6"/>
          <p:cNvSpPr/>
          <p:nvPr/>
        </p:nvSpPr>
        <p:spPr>
          <a:xfrm>
            <a:off x="5212080" y="3017520"/>
            <a:ext cx="4291560" cy="2919960"/>
          </a:xfrm>
          <a:prstGeom prst="ellipse">
            <a:avLst/>
          </a:prstGeom>
          <a:solidFill>
            <a:srgbClr val="f10d0c">
              <a:alpha val="50000"/>
            </a:srgbClr>
          </a:solidFill>
          <a:ln w="0">
            <a:solidFill>
              <a:srgbClr val="3465a4"/>
            </a:solidFill>
          </a:ln>
        </p:spPr>
        <p:style>
          <a:lnRef idx="0"/>
          <a:fillRef idx="0"/>
          <a:effectRef idx="0"/>
          <a:fontRef idx="minor"/>
        </p:style>
      </p:sp>
      <p:sp>
        <p:nvSpPr>
          <p:cNvPr id="195" name="CustomShape 7"/>
          <p:cNvSpPr/>
          <p:nvPr/>
        </p:nvSpPr>
        <p:spPr>
          <a:xfrm>
            <a:off x="4023360" y="1729080"/>
            <a:ext cx="118260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196" name="CustomShape 8"/>
          <p:cNvSpPr/>
          <p:nvPr/>
        </p:nvSpPr>
        <p:spPr>
          <a:xfrm>
            <a:off x="4775040" y="640080"/>
            <a:ext cx="21682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u="sng">
                <a:solidFill>
                  <a:srgbClr val="c9211e"/>
                </a:solidFill>
                <a:uFillTx/>
                <a:latin typeface="DejaVu Sans"/>
                <a:ea typeface="DejaVu Sans"/>
              </a:rPr>
              <a:t>Sustainable</a:t>
            </a:r>
            <a:endParaRPr b="0" lang="en-US" sz="2200" spc="-1" strike="noStrike">
              <a:latin typeface="DejaVu Sans"/>
            </a:endParaRPr>
          </a:p>
        </p:txBody>
      </p:sp>
      <p:sp>
        <p:nvSpPr>
          <p:cNvPr id="197" name="CustomShape 9"/>
          <p:cNvSpPr/>
          <p:nvPr/>
        </p:nvSpPr>
        <p:spPr>
          <a:xfrm>
            <a:off x="7680960" y="428940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198" name="CustomShape 10"/>
          <p:cNvSpPr/>
          <p:nvPr/>
        </p:nvSpPr>
        <p:spPr>
          <a:xfrm>
            <a:off x="2834640" y="512064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
        <p:nvSpPr>
          <p:cNvPr id="199" name="CustomShape 11"/>
          <p:cNvSpPr/>
          <p:nvPr/>
        </p:nvSpPr>
        <p:spPr>
          <a:xfrm>
            <a:off x="5212080" y="429768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Viable</a:t>
            </a:r>
            <a:endParaRPr b="0" lang="en-US" sz="2200" spc="-1" strike="noStrike">
              <a:latin typeface="DejaVu Sans"/>
            </a:endParaRPr>
          </a:p>
        </p:txBody>
      </p:sp>
      <p:sp>
        <p:nvSpPr>
          <p:cNvPr id="200" name="CustomShape 12"/>
          <p:cNvSpPr/>
          <p:nvPr/>
        </p:nvSpPr>
        <p:spPr>
          <a:xfrm>
            <a:off x="3931920" y="320040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Bearable</a:t>
            </a:r>
            <a:endParaRPr b="0" lang="en-US" sz="2200" spc="-1" strike="noStrike">
              <a:latin typeface="DejaVu Sans"/>
            </a:endParaRPr>
          </a:p>
        </p:txBody>
      </p:sp>
      <p:sp>
        <p:nvSpPr>
          <p:cNvPr id="201" name="CustomShape 13"/>
          <p:cNvSpPr/>
          <p:nvPr/>
        </p:nvSpPr>
        <p:spPr>
          <a:xfrm>
            <a:off x="5852160" y="328356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Equitable</a:t>
            </a:r>
            <a:endParaRPr b="0" lang="en-US" sz="2200" spc="-1" strike="noStrike">
              <a:latin typeface="DejaVu Sans"/>
            </a:endParaRPr>
          </a:p>
        </p:txBody>
      </p:sp>
      <p:sp>
        <p:nvSpPr>
          <p:cNvPr id="202" name="Line 14"/>
          <p:cNvSpPr/>
          <p:nvPr/>
        </p:nvSpPr>
        <p:spPr>
          <a:xfrm>
            <a:off x="5760720" y="1097280"/>
            <a:ext cx="360" cy="2743200"/>
          </a:xfrm>
          <a:prstGeom prst="line">
            <a:avLst/>
          </a:prstGeom>
          <a:ln w="10980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204"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DejaVu Sans"/>
            </a:endParaRPr>
          </a:p>
        </p:txBody>
      </p:sp>
      <p:sp>
        <p:nvSpPr>
          <p:cNvPr id="205"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Implications</a:t>
            </a:r>
            <a:endParaRPr b="0" lang="en-US" sz="2200" spc="-1" strike="noStrike">
              <a:latin typeface="DejaVu Sans"/>
            </a:endParaRPr>
          </a:p>
        </p:txBody>
      </p:sp>
      <p:sp>
        <p:nvSpPr>
          <p:cNvPr id="206" name="CustomShape 4"/>
          <p:cNvSpPr/>
          <p:nvPr/>
        </p:nvSpPr>
        <p:spPr>
          <a:xfrm>
            <a:off x="335520" y="3108960"/>
            <a:ext cx="10788840" cy="136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8"/>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a:p>
            <a:pPr>
              <a:lnSpc>
                <a:spcPct val="100000"/>
              </a:lnSpc>
              <a:buNone/>
            </a:pPr>
            <a:endParaRPr b="0" lang="en-US" sz="2400" spc="-1" strike="noStrike">
              <a:latin typeface="DejaVu Sans"/>
            </a:endParaRPr>
          </a:p>
        </p:txBody>
      </p:sp>
      <p:sp>
        <p:nvSpPr>
          <p:cNvPr id="208" name="CustomShape 19"/>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DejaVu Sans"/>
            </a:endParaRPr>
          </a:p>
        </p:txBody>
      </p:sp>
      <p:sp>
        <p:nvSpPr>
          <p:cNvPr id="209" name="CustomShape 20"/>
          <p:cNvSpPr/>
          <p:nvPr/>
        </p:nvSpPr>
        <p:spPr>
          <a:xfrm>
            <a:off x="335520" y="2859120"/>
            <a:ext cx="1057464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10" name="CustomShape 21"/>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Linear Economy – Definition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212" name="CustomShape 2"/>
          <p:cNvSpPr/>
          <p:nvPr/>
        </p:nvSpPr>
        <p:spPr>
          <a:xfrm>
            <a:off x="263520" y="6411600"/>
            <a:ext cx="647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
        <p:nvSpPr>
          <p:cNvPr id="213" name="CustomShape 3"/>
          <p:cNvSpPr/>
          <p:nvPr/>
        </p:nvSpPr>
        <p:spPr>
          <a:xfrm>
            <a:off x="7866360" y="1459440"/>
            <a:ext cx="3212280" cy="46710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214" name="" descr=""/>
          <p:cNvPicPr/>
          <p:nvPr/>
        </p:nvPicPr>
        <p:blipFill>
          <a:blip r:embed="rId1"/>
          <a:stretch/>
        </p:blipFill>
        <p:spPr>
          <a:xfrm>
            <a:off x="290880" y="2299320"/>
            <a:ext cx="11337840" cy="2722680"/>
          </a:xfrm>
          <a:prstGeom prst="rect">
            <a:avLst/>
          </a:prstGeom>
          <a:ln w="0">
            <a:noFill/>
          </a:ln>
        </p:spPr>
      </p:pic>
      <p:sp>
        <p:nvSpPr>
          <p:cNvPr id="215" name="CustomShape 4"/>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The Linear (Industrial) Economy</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A Lack of Resources </a:t>
            </a:r>
            <a:endParaRPr b="0" lang="en-US" sz="3000" spc="-1" strike="noStrike">
              <a:latin typeface="DejaVu Sans"/>
            </a:endParaRPr>
          </a:p>
        </p:txBody>
      </p:sp>
      <p:sp>
        <p:nvSpPr>
          <p:cNvPr id="217" name="CustomShape 2"/>
          <p:cNvSpPr/>
          <p:nvPr/>
        </p:nvSpPr>
        <p:spPr>
          <a:xfrm>
            <a:off x="335520" y="2906640"/>
            <a:ext cx="10738440" cy="1485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35520" y="764640"/>
            <a:ext cx="10739880" cy="490680"/>
          </a:xfrm>
          <a:prstGeom prst="rect">
            <a:avLst/>
          </a:prstGeom>
          <a:noFill/>
          <a:ln w="0">
            <a:noFill/>
          </a:ln>
        </p:spPr>
        <p:style>
          <a:lnRef idx="0"/>
          <a:fillRef idx="0"/>
          <a:effectRef idx="0"/>
          <a:fontRef idx="minor"/>
        </p:style>
      </p:sp>
      <p:pic>
        <p:nvPicPr>
          <p:cNvPr id="219" name="" descr=""/>
          <p:cNvPicPr/>
          <p:nvPr/>
        </p:nvPicPr>
        <p:blipFill>
          <a:blip r:embed="rId1"/>
          <a:stretch/>
        </p:blipFill>
        <p:spPr>
          <a:xfrm>
            <a:off x="2194920" y="1371600"/>
            <a:ext cx="4563360" cy="4955040"/>
          </a:xfrm>
          <a:prstGeom prst="rect">
            <a:avLst/>
          </a:prstGeom>
          <a:ln w="0">
            <a:noFill/>
          </a:ln>
        </p:spPr>
      </p:pic>
      <p:sp>
        <p:nvSpPr>
          <p:cNvPr id="220" name="CustomShape 2"/>
          <p:cNvSpPr/>
          <p:nvPr/>
        </p:nvSpPr>
        <p:spPr>
          <a:xfrm>
            <a:off x="263520" y="6411600"/>
            <a:ext cx="7774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DejaVu Sans"/>
            </a:endParaRPr>
          </a:p>
        </p:txBody>
      </p:sp>
      <p:sp>
        <p:nvSpPr>
          <p:cNvPr id="221" name="CustomShape 3"/>
          <p:cNvSpPr/>
          <p:nvPr/>
        </p:nvSpPr>
        <p:spPr>
          <a:xfrm>
            <a:off x="6858000" y="1554480"/>
            <a:ext cx="3740760" cy="2917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DejaVu Sans"/>
            </a:endParaRPr>
          </a:p>
        </p:txBody>
      </p:sp>
      <p:sp>
        <p:nvSpPr>
          <p:cNvPr id="222" name="CustomShape 4"/>
          <p:cNvSpPr/>
          <p:nvPr/>
        </p:nvSpPr>
        <p:spPr>
          <a:xfrm>
            <a:off x="7498080" y="4023360"/>
            <a:ext cx="3740760" cy="2917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US" sz="1800" spc="-1" strike="noStrike">
              <a:latin typeface="DejaVu Sans"/>
            </a:endParaRPr>
          </a:p>
        </p:txBody>
      </p:sp>
      <p:sp>
        <p:nvSpPr>
          <p:cNvPr id="223" name="CustomShape 5"/>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24" name="CustomShape 6"/>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Resources</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Updated BBB Links</a:t>
            </a:r>
            <a:endParaRPr b="0" lang="en-US" sz="2400" spc="-1" strike="noStrike">
              <a:latin typeface="DejaVu Sans"/>
            </a:endParaRPr>
          </a:p>
        </p:txBody>
      </p:sp>
      <p:sp>
        <p:nvSpPr>
          <p:cNvPr id="97" name="CustomShape 2"/>
          <p:cNvSpPr/>
          <p:nvPr/>
        </p:nvSpPr>
        <p:spPr>
          <a:xfrm>
            <a:off x="335520" y="126828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80000"/>
              <a:buFont typeface="Wingdings" charset="2"/>
              <a:buChar char=""/>
            </a:pPr>
            <a:r>
              <a:rPr b="0" lang="en-US" sz="1800" spc="-1" strike="noStrike">
                <a:solidFill>
                  <a:srgbClr val="c9211e"/>
                </a:solidFill>
                <a:latin typeface="DejaVu Sans"/>
                <a:ea typeface="DejaVu Sans"/>
              </a:rPr>
              <a:t>We have to update the BBB links → please check your emails, the course website or the slides on Github before the next lecture. </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a:t>
            </a:r>
            <a:endParaRPr b="0" lang="en-US" sz="2400" spc="-1" strike="noStrike">
              <a:latin typeface="DejaVu Sans"/>
            </a:endParaRPr>
          </a:p>
        </p:txBody>
      </p:sp>
      <p:sp>
        <p:nvSpPr>
          <p:cNvPr id="226"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b="0" lang="en-US" sz="1800" spc="-1" strike="noStrike">
              <a:latin typeface="DejaVu Sans"/>
            </a:endParaRPr>
          </a:p>
        </p:txBody>
      </p:sp>
      <p:sp>
        <p:nvSpPr>
          <p:cNvPr id="227" name="CustomShape 3"/>
          <p:cNvSpPr/>
          <p:nvPr/>
        </p:nvSpPr>
        <p:spPr>
          <a:xfrm>
            <a:off x="335520" y="2859480"/>
            <a:ext cx="1057536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28" name="CustomShape 4"/>
          <p:cNvSpPr/>
          <p:nvPr/>
        </p:nvSpPr>
        <p:spPr>
          <a:xfrm>
            <a:off x="263520" y="6411600"/>
            <a:ext cx="647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Michael T. Klare, Barry S. Levy, Victor W. Sidel (2011) – The Public Health Implications of Resource Wars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229" name="CustomShape 5"/>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31" name="CustomShape 2"/>
          <p:cNvSpPr/>
          <p:nvPr/>
        </p:nvSpPr>
        <p:spPr>
          <a:xfrm>
            <a:off x="263520" y="6492240"/>
            <a:ext cx="777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United Nations Photo – https://www.flickr.com/photos/un_photo/5559102272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DejaVu Sans"/>
            </a:endParaRPr>
          </a:p>
        </p:txBody>
      </p:sp>
      <p:pic>
        <p:nvPicPr>
          <p:cNvPr id="232" name="" descr=""/>
          <p:cNvPicPr/>
          <p:nvPr/>
        </p:nvPicPr>
        <p:blipFill>
          <a:blip r:embed="rId2"/>
          <a:stretch/>
        </p:blipFill>
        <p:spPr>
          <a:xfrm>
            <a:off x="2286000" y="1681200"/>
            <a:ext cx="7032600" cy="4711320"/>
          </a:xfrm>
          <a:prstGeom prst="rect">
            <a:avLst/>
          </a:prstGeom>
          <a:ln w="0">
            <a:noFill/>
          </a:ln>
        </p:spPr>
      </p:pic>
      <p:sp>
        <p:nvSpPr>
          <p:cNvPr id="233"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 – Oil, etc.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35" name="CustomShape 2"/>
          <p:cNvSpPr/>
          <p:nvPr/>
        </p:nvSpPr>
        <p:spPr>
          <a:xfrm>
            <a:off x="274320" y="6173280"/>
            <a:ext cx="777456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US" sz="900" spc="-1" strike="noStrike">
              <a:latin typeface="DejaVu Sans"/>
            </a:endParaRPr>
          </a:p>
        </p:txBody>
      </p:sp>
      <p:pic>
        <p:nvPicPr>
          <p:cNvPr id="236" name="" descr=""/>
          <p:cNvPicPr/>
          <p:nvPr/>
        </p:nvPicPr>
        <p:blipFill>
          <a:blip r:embed="rId4"/>
          <a:stretch/>
        </p:blipFill>
        <p:spPr>
          <a:xfrm>
            <a:off x="457200" y="1645920"/>
            <a:ext cx="6468480" cy="4469040"/>
          </a:xfrm>
          <a:prstGeom prst="rect">
            <a:avLst/>
          </a:prstGeom>
          <a:ln w="0">
            <a:noFill/>
          </a:ln>
        </p:spPr>
      </p:pic>
      <p:sp>
        <p:nvSpPr>
          <p:cNvPr id="237"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 – Water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39" name="CustomShape 2"/>
          <p:cNvSpPr/>
          <p:nvPr/>
        </p:nvSpPr>
        <p:spPr>
          <a:xfrm>
            <a:off x="274320" y="6173280"/>
            <a:ext cx="777456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US" sz="900" spc="-1" strike="noStrike">
              <a:latin typeface="DejaVu Sans"/>
            </a:endParaRPr>
          </a:p>
        </p:txBody>
      </p:sp>
      <p:pic>
        <p:nvPicPr>
          <p:cNvPr id="240" name="" descr=""/>
          <p:cNvPicPr/>
          <p:nvPr/>
        </p:nvPicPr>
        <p:blipFill>
          <a:blip r:embed="rId4"/>
          <a:stretch/>
        </p:blipFill>
        <p:spPr>
          <a:xfrm>
            <a:off x="457200" y="1645920"/>
            <a:ext cx="6468480" cy="4469040"/>
          </a:xfrm>
          <a:prstGeom prst="rect">
            <a:avLst/>
          </a:prstGeom>
          <a:ln w="0">
            <a:noFill/>
          </a:ln>
        </p:spPr>
      </p:pic>
      <p:pic>
        <p:nvPicPr>
          <p:cNvPr id="241" name="" descr=""/>
          <p:cNvPicPr/>
          <p:nvPr/>
        </p:nvPicPr>
        <p:blipFill>
          <a:blip r:embed="rId5"/>
          <a:stretch/>
        </p:blipFill>
        <p:spPr>
          <a:xfrm>
            <a:off x="7075440" y="1236960"/>
            <a:ext cx="4071960" cy="3052440"/>
          </a:xfrm>
          <a:prstGeom prst="rect">
            <a:avLst/>
          </a:prstGeom>
          <a:ln w="0">
            <a:noFill/>
          </a:ln>
        </p:spPr>
      </p:pic>
      <p:sp>
        <p:nvSpPr>
          <p:cNvPr id="242"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 – Water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pic>
        <p:nvPicPr>
          <p:cNvPr id="244" name="" descr=""/>
          <p:cNvPicPr/>
          <p:nvPr/>
        </p:nvPicPr>
        <p:blipFill>
          <a:blip r:embed="rId1"/>
          <a:srcRect l="0" t="9274" r="0" b="10773"/>
          <a:stretch/>
        </p:blipFill>
        <p:spPr>
          <a:xfrm>
            <a:off x="7299360" y="4572000"/>
            <a:ext cx="3756600" cy="1820160"/>
          </a:xfrm>
          <a:prstGeom prst="rect">
            <a:avLst/>
          </a:prstGeom>
          <a:ln w="0">
            <a:noFill/>
          </a:ln>
        </p:spPr>
      </p:pic>
      <p:sp>
        <p:nvSpPr>
          <p:cNvPr id="245" name="CustomShape 2"/>
          <p:cNvSpPr/>
          <p:nvPr/>
        </p:nvSpPr>
        <p:spPr>
          <a:xfrm>
            <a:off x="274320" y="6173280"/>
            <a:ext cx="777456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3"/>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DejaVu Sans"/>
            </a:endParaRPr>
          </a:p>
        </p:txBody>
      </p:sp>
      <p:pic>
        <p:nvPicPr>
          <p:cNvPr id="246" name="" descr=""/>
          <p:cNvPicPr/>
          <p:nvPr/>
        </p:nvPicPr>
        <p:blipFill>
          <a:blip r:embed="rId5"/>
          <a:stretch/>
        </p:blipFill>
        <p:spPr>
          <a:xfrm>
            <a:off x="457200" y="1645920"/>
            <a:ext cx="6468480" cy="4469040"/>
          </a:xfrm>
          <a:prstGeom prst="rect">
            <a:avLst/>
          </a:prstGeom>
          <a:ln w="0">
            <a:noFill/>
          </a:ln>
        </p:spPr>
      </p:pic>
      <p:pic>
        <p:nvPicPr>
          <p:cNvPr id="247" name="" descr=""/>
          <p:cNvPicPr/>
          <p:nvPr/>
        </p:nvPicPr>
        <p:blipFill>
          <a:blip r:embed="rId6"/>
          <a:stretch/>
        </p:blipFill>
        <p:spPr>
          <a:xfrm>
            <a:off x="7075440" y="1236960"/>
            <a:ext cx="4071960" cy="3052440"/>
          </a:xfrm>
          <a:prstGeom prst="rect">
            <a:avLst/>
          </a:prstGeom>
          <a:ln w="0">
            <a:noFill/>
          </a:ln>
        </p:spPr>
      </p:pic>
      <p:sp>
        <p:nvSpPr>
          <p:cNvPr id="248"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 – Water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Environmental Pollution</a:t>
            </a:r>
            <a:endParaRPr b="0" lang="en-US" sz="3000" spc="-1" strike="noStrike">
              <a:latin typeface="DejaVu Sans"/>
            </a:endParaRPr>
          </a:p>
        </p:txBody>
      </p:sp>
      <p:sp>
        <p:nvSpPr>
          <p:cNvPr id="250" name="CustomShape 2"/>
          <p:cNvSpPr/>
          <p:nvPr/>
        </p:nvSpPr>
        <p:spPr>
          <a:xfrm>
            <a:off x="335520" y="2906640"/>
            <a:ext cx="10738440" cy="1485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52"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Pollution</a:t>
            </a:r>
            <a:r>
              <a:rPr b="0" i="1" lang="en-US" sz="1800" spc="-1" strike="noStrike">
                <a:solidFill>
                  <a:srgbClr val="000000"/>
                </a:solidFill>
                <a:latin typeface="DejaVu Sans"/>
                <a:ea typeface="DejaVu Sans"/>
              </a:rPr>
              <a:t>, also called </a:t>
            </a:r>
            <a:r>
              <a:rPr b="1" i="1" lang="en-US" sz="1800" spc="-1" strike="noStrike" u="sng">
                <a:solidFill>
                  <a:srgbClr val="000000"/>
                </a:solidFill>
                <a:uFillTx/>
                <a:latin typeface="DejaVu Sans"/>
                <a:ea typeface="DejaVu Sans"/>
              </a:rPr>
              <a:t>environmental pollution</a:t>
            </a:r>
            <a:r>
              <a:rPr b="0" i="1" lang="en-US" sz="1800" spc="-1" strike="noStrike">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The major kinds of pollution, usually classified by environment, are air pollution, water pollution, and land pollution.”</a:t>
            </a:r>
            <a:endParaRPr b="0" lang="en-US" sz="1800" spc="-1" strike="noStrike">
              <a:latin typeface="DejaVu Sans"/>
            </a:endParaRPr>
          </a:p>
        </p:txBody>
      </p:sp>
      <p:sp>
        <p:nvSpPr>
          <p:cNvPr id="253"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254" name="CustomShape 4"/>
          <p:cNvSpPr/>
          <p:nvPr/>
        </p:nvSpPr>
        <p:spPr>
          <a:xfrm>
            <a:off x="361080" y="2926080"/>
            <a:ext cx="10788840" cy="2005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55" name="CustomShape 5"/>
          <p:cNvSpPr/>
          <p:nvPr/>
        </p:nvSpPr>
        <p:spPr>
          <a:xfrm>
            <a:off x="263520" y="6492240"/>
            <a:ext cx="10794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Nathanson, Jerry A.. "pollution". Encyclopedia Britannica, 22 Feb. 2022, https://www.britannica.com/science/pollution-environment. Accessed 11 April 2022.</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57" name="CustomShape 2"/>
          <p:cNvSpPr/>
          <p:nvPr/>
        </p:nvSpPr>
        <p:spPr>
          <a:xfrm>
            <a:off x="263520" y="6411600"/>
            <a:ext cx="777636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DejaVu Sans"/>
            </a:endParaRPr>
          </a:p>
        </p:txBody>
      </p:sp>
      <p:pic>
        <p:nvPicPr>
          <p:cNvPr id="258" name="" descr=""/>
          <p:cNvPicPr/>
          <p:nvPr/>
        </p:nvPicPr>
        <p:blipFill>
          <a:blip r:embed="rId3"/>
          <a:stretch/>
        </p:blipFill>
        <p:spPr>
          <a:xfrm>
            <a:off x="548640" y="1645920"/>
            <a:ext cx="5113440" cy="3833640"/>
          </a:xfrm>
          <a:prstGeom prst="rect">
            <a:avLst/>
          </a:prstGeom>
          <a:ln w="0">
            <a:noFill/>
          </a:ln>
        </p:spPr>
      </p:pic>
      <p:pic>
        <p:nvPicPr>
          <p:cNvPr id="259" name="" descr=""/>
          <p:cNvPicPr/>
          <p:nvPr/>
        </p:nvPicPr>
        <p:blipFill>
          <a:blip r:embed="rId4"/>
          <a:stretch/>
        </p:blipFill>
        <p:spPr>
          <a:xfrm>
            <a:off x="6035040" y="2661120"/>
            <a:ext cx="4948920" cy="3275640"/>
          </a:xfrm>
          <a:prstGeom prst="rect">
            <a:avLst/>
          </a:prstGeom>
          <a:ln w="0">
            <a:noFill/>
          </a:ln>
        </p:spPr>
      </p:pic>
      <p:sp>
        <p:nvSpPr>
          <p:cNvPr id="260"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Waste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62" name="CustomShape 2"/>
          <p:cNvSpPr/>
          <p:nvPr/>
        </p:nvSpPr>
        <p:spPr>
          <a:xfrm>
            <a:off x="335520" y="1268280"/>
            <a:ext cx="5875920" cy="430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DejaVu Sans"/>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DejaVu Sans"/>
            </a:endParaRPr>
          </a:p>
        </p:txBody>
      </p:sp>
      <p:sp>
        <p:nvSpPr>
          <p:cNvPr id="263" name="CustomShape 3"/>
          <p:cNvSpPr/>
          <p:nvPr/>
        </p:nvSpPr>
        <p:spPr>
          <a:xfrm>
            <a:off x="4206240" y="721800"/>
            <a:ext cx="1088280" cy="337320"/>
          </a:xfrm>
          <a:prstGeom prst="rect">
            <a:avLst/>
          </a:prstGeom>
          <a:noFill/>
          <a:ln w="0">
            <a:noFill/>
          </a:ln>
        </p:spPr>
        <p:style>
          <a:lnRef idx="0"/>
          <a:fillRef idx="0"/>
          <a:effectRef idx="0"/>
          <a:fontRef idx="minor"/>
        </p:style>
      </p:sp>
      <p:pic>
        <p:nvPicPr>
          <p:cNvPr id="264" name="" descr=""/>
          <p:cNvPicPr/>
          <p:nvPr/>
        </p:nvPicPr>
        <p:blipFill>
          <a:blip r:embed="rId1"/>
          <a:stretch/>
        </p:blipFill>
        <p:spPr>
          <a:xfrm>
            <a:off x="6949440" y="914400"/>
            <a:ext cx="3943440" cy="2838240"/>
          </a:xfrm>
          <a:prstGeom prst="rect">
            <a:avLst/>
          </a:prstGeom>
          <a:ln w="0">
            <a:noFill/>
          </a:ln>
        </p:spPr>
      </p:pic>
      <p:pic>
        <p:nvPicPr>
          <p:cNvPr id="265" name="" descr=""/>
          <p:cNvPicPr/>
          <p:nvPr/>
        </p:nvPicPr>
        <p:blipFill>
          <a:blip r:embed="rId2"/>
          <a:stretch/>
        </p:blipFill>
        <p:spPr>
          <a:xfrm>
            <a:off x="6949440" y="3931920"/>
            <a:ext cx="3971160" cy="2645280"/>
          </a:xfrm>
          <a:prstGeom prst="rect">
            <a:avLst/>
          </a:prstGeom>
          <a:ln w="0">
            <a:noFill/>
          </a:ln>
        </p:spPr>
      </p:pic>
      <p:sp>
        <p:nvSpPr>
          <p:cNvPr id="266" name="CustomShape 4"/>
          <p:cNvSpPr/>
          <p:nvPr/>
        </p:nvSpPr>
        <p:spPr>
          <a:xfrm>
            <a:off x="263520" y="6265440"/>
            <a:ext cx="777636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https://ember-climate.org/insights/research/top-10-emitters-in-the-eu-ets-2021/</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DejaVu Sans"/>
            </a:endParaRPr>
          </a:p>
        </p:txBody>
      </p:sp>
      <p:sp>
        <p:nvSpPr>
          <p:cNvPr id="267"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Fossil Fuels</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pic>
        <p:nvPicPr>
          <p:cNvPr id="269" name="Grafik 3_1" descr=""/>
          <p:cNvPicPr/>
          <p:nvPr/>
        </p:nvPicPr>
        <p:blipFill>
          <a:blip r:embed="rId1"/>
          <a:stretch/>
        </p:blipFill>
        <p:spPr>
          <a:xfrm>
            <a:off x="516600" y="1917360"/>
            <a:ext cx="5842440" cy="3013920"/>
          </a:xfrm>
          <a:prstGeom prst="rect">
            <a:avLst/>
          </a:prstGeom>
          <a:ln w="0">
            <a:noFill/>
          </a:ln>
        </p:spPr>
      </p:pic>
      <p:sp>
        <p:nvSpPr>
          <p:cNvPr id="270"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1</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Course Organization  </a:t>
            </a:r>
            <a:endParaRPr b="0" lang="en-US" sz="2400" spc="-1" strike="noStrike">
              <a:latin typeface="DejaVu Sans"/>
            </a:endParaRPr>
          </a:p>
        </p:txBody>
      </p:sp>
      <p:sp>
        <p:nvSpPr>
          <p:cNvPr id="99" name="CustomShape 2"/>
          <p:cNvSpPr/>
          <p:nvPr/>
        </p:nvSpPr>
        <p:spPr>
          <a:xfrm>
            <a:off x="335520" y="126828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Course website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82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News and updates:</a:t>
            </a:r>
            <a:endParaRPr b="0" lang="en-US" sz="1800" spc="-1" strike="noStrike">
              <a:latin typeface="DejaVu Sans"/>
            </a:endParaRPr>
          </a:p>
          <a:p>
            <a:pPr lvl="1" marL="432000" indent="-2109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CLZ students + DigiTec: StudIP (</a:t>
            </a:r>
            <a:r>
              <a:rPr b="0" lang="en-GB" sz="1800" spc="-1" strike="noStrike" u="sng">
                <a:solidFill>
                  <a:srgbClr val="0000ff"/>
                </a:solidFill>
                <a:uFillTx/>
                <a:latin typeface="DejaVu Sans"/>
                <a:ea typeface="DejaVu Sans"/>
                <a:hlinkClick r:id="rId2"/>
              </a:rPr>
              <a:t>Link</a:t>
            </a:r>
            <a:r>
              <a:rPr b="0" lang="en-GB" sz="1800" spc="-1" strike="noStrike">
                <a:solidFill>
                  <a:srgbClr val="000000"/>
                </a:solidFill>
                <a:latin typeface="DejaVu Sans"/>
                <a:ea typeface="DejaVu Sans"/>
              </a:rPr>
              <a:t>)</a:t>
            </a:r>
            <a:endParaRPr b="0" lang="en-US" sz="1800" spc="-1" strike="noStrike">
              <a:latin typeface="DejaVu Sans"/>
            </a:endParaRPr>
          </a:p>
          <a:p>
            <a:pPr lvl="1" marL="432000" indent="-2109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Everyone else: Mailing list (</a:t>
            </a:r>
            <a:r>
              <a:rPr b="0" lang="en-GB" sz="1800" spc="-1" strike="noStrike" u="sng">
                <a:solidFill>
                  <a:srgbClr val="0000ff"/>
                </a:solidFill>
                <a:uFillTx/>
                <a:latin typeface="DejaVu Sans"/>
                <a:ea typeface="DejaVu Sans"/>
                <a:hlinkClick r:id="rId3"/>
              </a:rPr>
              <a:t>Link</a:t>
            </a:r>
            <a:r>
              <a:rPr b="0" lang="en-GB"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Slides will be uploaded to StudIP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and to Github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a:t>
            </a:r>
            <a:endParaRPr b="0" lang="en-US" sz="1800" spc="-1" strike="noStrike">
              <a:latin typeface="DejaVu Sans"/>
            </a:endParaRPr>
          </a:p>
          <a:p>
            <a:pPr lvl="1" marL="744120" indent="-280080">
              <a:lnSpc>
                <a:spcPct val="100000"/>
              </a:lnSpc>
              <a:spcBef>
                <a:spcPts val="360"/>
              </a:spcBef>
              <a:buClr>
                <a:srgbClr val="008c4f"/>
              </a:buClr>
              <a:buSzPct val="80000"/>
              <a:buFont typeface="StarSymbol"/>
              <a:buChar char="—"/>
            </a:pPr>
            <a:r>
              <a:rPr b="0" lang="en-US" sz="1800" spc="-1" strike="noStrike">
                <a:solidFill>
                  <a:srgbClr val="000000"/>
                </a:solidFill>
                <a:latin typeface="DejaVu Sans"/>
                <a:ea typeface="DejaVu Sans"/>
              </a:rPr>
              <a:t>Please report bugs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Lecture recordings will be available on StudIP and on Github</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8280" algn="ctr">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Questions? Write us an email: </a:t>
            </a:r>
            <a:r>
              <a:rPr b="0" lang="en-US" sz="1800" spc="-1" strike="noStrike" u="sng">
                <a:solidFill>
                  <a:srgbClr val="0000ff"/>
                </a:solidFill>
                <a:uFillTx/>
                <a:latin typeface="DejaVu Sans"/>
                <a:ea typeface="DejaVu Sans"/>
                <a:hlinkClick r:id="rId6"/>
              </a:rPr>
              <a:t>etce-ltg@tu-clausthal.de</a:t>
            </a:r>
            <a:r>
              <a:rPr b="0" lang="en-US" sz="1800" spc="-1" strike="noStrike">
                <a:solidFill>
                  <a:srgbClr val="000000"/>
                </a:solidFill>
                <a:latin typeface="DejaVu Sans"/>
                <a:ea typeface="DejaVu Sans"/>
              </a:rPr>
              <a:t> ← </a:t>
            </a:r>
            <a:r>
              <a:rPr b="1" lang="en-US" sz="1800" spc="-1" strike="noStrike">
                <a:solidFill>
                  <a:srgbClr val="000000"/>
                </a:solidFill>
                <a:latin typeface="DejaVu Sans"/>
                <a:ea typeface="DejaVu Sans"/>
              </a:rPr>
              <a:t>We will </a:t>
            </a:r>
            <a:r>
              <a:rPr b="1" lang="en-US" sz="1800" spc="-1" strike="noStrike" u="sng">
                <a:solidFill>
                  <a:srgbClr val="c9211e"/>
                </a:solidFill>
                <a:uFillTx/>
                <a:latin typeface="DejaVu Sans"/>
                <a:ea typeface="DejaVu Sans"/>
              </a:rPr>
              <a:t>only</a:t>
            </a:r>
            <a:r>
              <a:rPr b="1" lang="en-US" sz="1800" spc="-1" strike="noStrike">
                <a:solidFill>
                  <a:srgbClr val="000000"/>
                </a:solidFill>
                <a:latin typeface="DejaVu Sans"/>
                <a:ea typeface="DejaVu Sans"/>
              </a:rPr>
              <a:t> respond to emails written to this specific email address!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72" name="CustomShape 2"/>
          <p:cNvSpPr/>
          <p:nvPr/>
        </p:nvSpPr>
        <p:spPr>
          <a:xfrm>
            <a:off x="263520" y="6411600"/>
            <a:ext cx="10875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DejaVu Sans"/>
            </a:endParaRPr>
          </a:p>
        </p:txBody>
      </p:sp>
      <p:pic>
        <p:nvPicPr>
          <p:cNvPr id="273" name="Grafik 3_0" descr=""/>
          <p:cNvPicPr/>
          <p:nvPr/>
        </p:nvPicPr>
        <p:blipFill>
          <a:blip r:embed="rId2"/>
          <a:stretch/>
        </p:blipFill>
        <p:spPr>
          <a:xfrm>
            <a:off x="516600" y="1917360"/>
            <a:ext cx="5842440" cy="3013920"/>
          </a:xfrm>
          <a:prstGeom prst="rect">
            <a:avLst/>
          </a:prstGeom>
          <a:ln w="0">
            <a:noFill/>
          </a:ln>
        </p:spPr>
      </p:pic>
      <p:pic>
        <p:nvPicPr>
          <p:cNvPr id="274" name="" descr=""/>
          <p:cNvPicPr/>
          <p:nvPr/>
        </p:nvPicPr>
        <p:blipFill>
          <a:blip r:embed="rId3"/>
          <a:stretch/>
        </p:blipFill>
        <p:spPr>
          <a:xfrm>
            <a:off x="6701400" y="1674360"/>
            <a:ext cx="4514760" cy="3637800"/>
          </a:xfrm>
          <a:prstGeom prst="rect">
            <a:avLst/>
          </a:prstGeom>
          <a:ln w="0">
            <a:noFill/>
          </a:ln>
        </p:spPr>
      </p:pic>
      <p:sp>
        <p:nvSpPr>
          <p:cNvPr id="275"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1</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77" name="CustomShape 2"/>
          <p:cNvSpPr/>
          <p:nvPr/>
        </p:nvSpPr>
        <p:spPr>
          <a:xfrm>
            <a:off x="263520" y="6411600"/>
            <a:ext cx="10875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DejaVu Sans"/>
            </a:endParaRPr>
          </a:p>
        </p:txBody>
      </p:sp>
      <p:sp>
        <p:nvSpPr>
          <p:cNvPr id="278" name="CustomShape 3"/>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DejaVu Sans"/>
            </a:endParaRPr>
          </a:p>
        </p:txBody>
      </p:sp>
      <p:sp>
        <p:nvSpPr>
          <p:cNvPr id="279" name="CustomShape 4"/>
          <p:cNvSpPr/>
          <p:nvPr/>
        </p:nvSpPr>
        <p:spPr>
          <a:xfrm>
            <a:off x="865440" y="2859120"/>
            <a:ext cx="992196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27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DejaVu Sans"/>
            </a:endParaRPr>
          </a:p>
          <a:p>
            <a:pPr algn="ctr">
              <a:lnSpc>
                <a:spcPct val="100000"/>
              </a:lnSpc>
              <a:buNone/>
            </a:pPr>
            <a:endParaRPr b="0" lang="en-US" sz="2400" spc="-1" strike="noStrike">
              <a:latin typeface="DejaVu Sans"/>
            </a:endParaRPr>
          </a:p>
        </p:txBody>
      </p:sp>
      <p:sp>
        <p:nvSpPr>
          <p:cNvPr id="280"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1</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82" name="CustomShape 2"/>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DejaVu Sans"/>
            </a:endParaRPr>
          </a:p>
        </p:txBody>
      </p:sp>
      <p:sp>
        <p:nvSpPr>
          <p:cNvPr id="283" name="CustomShape 3"/>
          <p:cNvSpPr/>
          <p:nvPr/>
        </p:nvSpPr>
        <p:spPr>
          <a:xfrm>
            <a:off x="865440" y="2859120"/>
            <a:ext cx="9921960" cy="1873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27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DejaVu Sans"/>
            </a:endParaRPr>
          </a:p>
          <a:p>
            <a:pPr marL="216000" indent="-2127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DejaVu Sans"/>
            </a:endParaRPr>
          </a:p>
        </p:txBody>
      </p:sp>
      <p:sp>
        <p:nvSpPr>
          <p:cNvPr id="284" name="CustomShape 4"/>
          <p:cNvSpPr/>
          <p:nvPr/>
        </p:nvSpPr>
        <p:spPr>
          <a:xfrm>
            <a:off x="263520" y="6411600"/>
            <a:ext cx="10875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DejaVu Sans"/>
            </a:endParaRPr>
          </a:p>
        </p:txBody>
      </p:sp>
      <p:sp>
        <p:nvSpPr>
          <p:cNvPr id="285"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1</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pic>
        <p:nvPicPr>
          <p:cNvPr id="287" name="" descr=""/>
          <p:cNvPicPr/>
          <p:nvPr/>
        </p:nvPicPr>
        <p:blipFill>
          <a:blip r:embed="rId1"/>
          <a:stretch/>
        </p:blipFill>
        <p:spPr>
          <a:xfrm>
            <a:off x="2514600" y="1734840"/>
            <a:ext cx="5301720" cy="3975120"/>
          </a:xfrm>
          <a:prstGeom prst="rect">
            <a:avLst/>
          </a:prstGeom>
          <a:ln w="0">
            <a:noFill/>
          </a:ln>
        </p:spPr>
      </p:pic>
      <p:sp>
        <p:nvSpPr>
          <p:cNvPr id="288" name="CustomShape 2"/>
          <p:cNvSpPr/>
          <p:nvPr/>
        </p:nvSpPr>
        <p:spPr>
          <a:xfrm>
            <a:off x="263520" y="6051600"/>
            <a:ext cx="10875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DejaVu Sans"/>
            </a:endParaRPr>
          </a:p>
        </p:txBody>
      </p:sp>
      <p:sp>
        <p:nvSpPr>
          <p:cNvPr id="289"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2</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91" name="CustomShape 2"/>
          <p:cNvSpPr/>
          <p:nvPr/>
        </p:nvSpPr>
        <p:spPr>
          <a:xfrm>
            <a:off x="263520" y="6411600"/>
            <a:ext cx="7413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DejaVu Sans"/>
            </a:endParaRPr>
          </a:p>
        </p:txBody>
      </p:sp>
      <p:sp>
        <p:nvSpPr>
          <p:cNvPr id="292" name="CustomShape 3"/>
          <p:cNvSpPr/>
          <p:nvPr/>
        </p:nvSpPr>
        <p:spPr>
          <a:xfrm>
            <a:off x="335520" y="1268280"/>
            <a:ext cx="287964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That is a credit card every week!</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DejaVu Sans"/>
            </a:endParaRPr>
          </a:p>
        </p:txBody>
      </p:sp>
      <p:pic>
        <p:nvPicPr>
          <p:cNvPr id="293" name="" descr=""/>
          <p:cNvPicPr/>
          <p:nvPr/>
        </p:nvPicPr>
        <p:blipFill>
          <a:blip r:embed="rId1"/>
          <a:stretch/>
        </p:blipFill>
        <p:spPr>
          <a:xfrm>
            <a:off x="4669560" y="1734840"/>
            <a:ext cx="5301720" cy="3975120"/>
          </a:xfrm>
          <a:prstGeom prst="rect">
            <a:avLst/>
          </a:prstGeom>
          <a:ln w="0">
            <a:noFill/>
          </a:ln>
        </p:spPr>
      </p:pic>
      <p:sp>
        <p:nvSpPr>
          <p:cNvPr id="294" name="CustomShape 4"/>
          <p:cNvSpPr/>
          <p:nvPr/>
        </p:nvSpPr>
        <p:spPr>
          <a:xfrm>
            <a:off x="263520" y="6051600"/>
            <a:ext cx="10875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DejaVu Sans"/>
            </a:endParaRPr>
          </a:p>
        </p:txBody>
      </p:sp>
      <p:sp>
        <p:nvSpPr>
          <p:cNvPr id="295"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2</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97" name="CustomShape 2"/>
          <p:cNvSpPr/>
          <p:nvPr/>
        </p:nvSpPr>
        <p:spPr>
          <a:xfrm>
            <a:off x="263520" y="6411600"/>
            <a:ext cx="7413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DejaVu Sans"/>
            </a:endParaRPr>
          </a:p>
        </p:txBody>
      </p:sp>
      <p:sp>
        <p:nvSpPr>
          <p:cNvPr id="298" name="CustomShape 3"/>
          <p:cNvSpPr/>
          <p:nvPr/>
        </p:nvSpPr>
        <p:spPr>
          <a:xfrm>
            <a:off x="335520" y="1268280"/>
            <a:ext cx="287964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DejaVu Sans"/>
            </a:endParaRPr>
          </a:p>
        </p:txBody>
      </p:sp>
      <p:pic>
        <p:nvPicPr>
          <p:cNvPr id="299" name="" descr=""/>
          <p:cNvPicPr/>
          <p:nvPr/>
        </p:nvPicPr>
        <p:blipFill>
          <a:blip r:embed="rId1"/>
          <a:stretch/>
        </p:blipFill>
        <p:spPr>
          <a:xfrm>
            <a:off x="4669200" y="1734840"/>
            <a:ext cx="5301720" cy="3975120"/>
          </a:xfrm>
          <a:prstGeom prst="rect">
            <a:avLst/>
          </a:prstGeom>
          <a:ln w="0">
            <a:noFill/>
          </a:ln>
        </p:spPr>
      </p:pic>
      <p:sp>
        <p:nvSpPr>
          <p:cNvPr id="300" name="CustomShape 4"/>
          <p:cNvSpPr/>
          <p:nvPr/>
        </p:nvSpPr>
        <p:spPr>
          <a:xfrm>
            <a:off x="263520" y="6051600"/>
            <a:ext cx="10875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DejaVu Sans"/>
            </a:endParaRPr>
          </a:p>
        </p:txBody>
      </p:sp>
      <p:sp>
        <p:nvSpPr>
          <p:cNvPr id="301"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2</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03" name="CustomShape 2"/>
          <p:cNvSpPr/>
          <p:nvPr/>
        </p:nvSpPr>
        <p:spPr>
          <a:xfrm>
            <a:off x="263520" y="6411600"/>
            <a:ext cx="7413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DejaVu Sans"/>
            </a:endParaRPr>
          </a:p>
        </p:txBody>
      </p:sp>
      <p:pic>
        <p:nvPicPr>
          <p:cNvPr id="304" name="" descr=""/>
          <p:cNvPicPr/>
          <p:nvPr/>
        </p:nvPicPr>
        <p:blipFill>
          <a:blip r:embed="rId1"/>
          <a:stretch/>
        </p:blipFill>
        <p:spPr>
          <a:xfrm>
            <a:off x="2583000" y="914400"/>
            <a:ext cx="7124040" cy="5750280"/>
          </a:xfrm>
          <a:prstGeom prst="rect">
            <a:avLst/>
          </a:prstGeom>
          <a:ln w="0">
            <a:noFill/>
          </a:ln>
        </p:spPr>
      </p:pic>
      <p:sp>
        <p:nvSpPr>
          <p:cNvPr id="305" name="CustomShape 3"/>
          <p:cNvSpPr/>
          <p:nvPr/>
        </p:nvSpPr>
        <p:spPr>
          <a:xfrm>
            <a:off x="335520" y="1232640"/>
            <a:ext cx="10743120" cy="493920"/>
          </a:xfrm>
          <a:prstGeom prst="rect">
            <a:avLst/>
          </a:prstGeom>
          <a:noFill/>
          <a:ln w="0">
            <a:noFill/>
          </a:ln>
        </p:spPr>
        <p:style>
          <a:lnRef idx="0"/>
          <a:fillRef idx="0"/>
          <a:effectRef idx="0"/>
          <a:fontRef idx="minor"/>
        </p:style>
      </p:sp>
      <p:sp>
        <p:nvSpPr>
          <p:cNvPr id="306" name="CustomShape 4"/>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Global Flows of Plastic Packaging Materials in 2013</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08" name="CustomShape 2"/>
          <p:cNvSpPr/>
          <p:nvPr/>
        </p:nvSpPr>
        <p:spPr>
          <a:xfrm>
            <a:off x="263520" y="6411600"/>
            <a:ext cx="7413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DejaVu Sans"/>
            </a:endParaRPr>
          </a:p>
        </p:txBody>
      </p:sp>
      <p:sp>
        <p:nvSpPr>
          <p:cNvPr id="309" name="CustomShape 3"/>
          <p:cNvSpPr/>
          <p:nvPr/>
        </p:nvSpPr>
        <p:spPr>
          <a:xfrm>
            <a:off x="335520" y="1268280"/>
            <a:ext cx="287964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DejaVu Sans"/>
            </a:endParaRPr>
          </a:p>
        </p:txBody>
      </p:sp>
      <p:pic>
        <p:nvPicPr>
          <p:cNvPr id="310" name="" descr=""/>
          <p:cNvPicPr/>
          <p:nvPr/>
        </p:nvPicPr>
        <p:blipFill>
          <a:blip r:embed="rId1"/>
          <a:stretch/>
        </p:blipFill>
        <p:spPr>
          <a:xfrm>
            <a:off x="2583000" y="914400"/>
            <a:ext cx="7124040" cy="5750280"/>
          </a:xfrm>
          <a:prstGeom prst="rect">
            <a:avLst/>
          </a:prstGeom>
          <a:ln w="0">
            <a:noFill/>
          </a:ln>
        </p:spPr>
      </p:pic>
      <p:sp>
        <p:nvSpPr>
          <p:cNvPr id="311" name="CustomShape 4"/>
          <p:cNvSpPr/>
          <p:nvPr/>
        </p:nvSpPr>
        <p:spPr>
          <a:xfrm>
            <a:off x="335520" y="1232640"/>
            <a:ext cx="10743120" cy="493920"/>
          </a:xfrm>
          <a:prstGeom prst="rect">
            <a:avLst/>
          </a:prstGeom>
          <a:noFill/>
          <a:ln w="0">
            <a:noFill/>
          </a:ln>
        </p:spPr>
        <p:style>
          <a:lnRef idx="0"/>
          <a:fillRef idx="0"/>
          <a:effectRef idx="0"/>
          <a:fontRef idx="minor"/>
        </p:style>
      </p:sp>
      <p:sp>
        <p:nvSpPr>
          <p:cNvPr id="312"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Global Flows of Plastic Packaging Materials in 2013</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14" name="CustomShape 2"/>
          <p:cNvSpPr/>
          <p:nvPr/>
        </p:nvSpPr>
        <p:spPr>
          <a:xfrm>
            <a:off x="335520" y="1268280"/>
            <a:ext cx="1063044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gn="ctr">
              <a:lnSpc>
                <a:spcPct val="100000"/>
              </a:lnSpc>
              <a:spcBef>
                <a:spcPts val="360"/>
              </a:spcBef>
              <a:buNone/>
            </a:pPr>
            <a:r>
              <a:rPr b="1" lang="en-US" sz="1800" spc="-1" strike="noStrike">
                <a:solidFill>
                  <a:srgbClr val="ffffff"/>
                </a:solidFill>
                <a:latin typeface="DejaVu Sans"/>
                <a:ea typeface="DejaVu Sans"/>
              </a:rPr>
              <a:t>I am </a:t>
            </a:r>
            <a:r>
              <a:rPr b="1" lang="en-US" sz="1800" spc="-1" strike="noStrike" u="sng">
                <a:solidFill>
                  <a:srgbClr val="ffffff"/>
                </a:solidFill>
                <a:uFillTx/>
                <a:latin typeface="DejaVu Sans"/>
                <a:ea typeface="DejaVu Sans"/>
              </a:rPr>
              <a:t>not</a:t>
            </a:r>
            <a:r>
              <a:rPr b="1" lang="en-US" sz="1800" spc="-1" strike="noStrike">
                <a:solidFill>
                  <a:srgbClr val="ffffff"/>
                </a:solidFill>
                <a:latin typeface="DejaVu Sans"/>
                <a:ea typeface="DejaVu Sans"/>
              </a:rPr>
              <a:t> saying you should stop recycling!</a:t>
            </a: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 </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US" sz="1800" spc="-1" strike="noStrike">
              <a:latin typeface="DejaVu Sans"/>
            </a:endParaRPr>
          </a:p>
        </p:txBody>
      </p:sp>
      <p:sp>
        <p:nvSpPr>
          <p:cNvPr id="315"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The Limits to Recycling</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17" name="CustomShape 2"/>
          <p:cNvSpPr/>
          <p:nvPr/>
        </p:nvSpPr>
        <p:spPr>
          <a:xfrm>
            <a:off x="335520" y="1268280"/>
            <a:ext cx="1063044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 </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US" sz="1800" spc="-1" strike="noStrike">
              <a:latin typeface="DejaVu Sans"/>
            </a:endParaRPr>
          </a:p>
        </p:txBody>
      </p:sp>
      <p:sp>
        <p:nvSpPr>
          <p:cNvPr id="318"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The Limits to Recycling</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Bonus Task</a:t>
            </a:r>
            <a:endParaRPr b="0" lang="en-US" sz="2400" spc="-1" strike="noStrike">
              <a:latin typeface="DejaVu Sans"/>
            </a:endParaRPr>
          </a:p>
        </p:txBody>
      </p:sp>
      <p:sp>
        <p:nvSpPr>
          <p:cNvPr id="101" name="CustomShape 2"/>
          <p:cNvSpPr/>
          <p:nvPr/>
        </p:nvSpPr>
        <p:spPr>
          <a:xfrm>
            <a:off x="335520" y="1268280"/>
            <a:ext cx="10745280" cy="50328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Bonus task:</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Form groups of 2 or more people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Come up with a great idea that revolves around sustainability in general</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Push the idea as far as possible throughout the semester</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Record a 60s video explaining your idea and what you did throughout the semester</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Selection of the 5 best ideas → bonus points for the exam (e.g., better grade – instead of 2.0 → 1.7 or something similar)</a:t>
            </a: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DejaVu Sans"/>
            </a:endParaRPr>
          </a:p>
        </p:txBody>
      </p:sp>
      <p:sp>
        <p:nvSpPr>
          <p:cNvPr id="102"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Project Registration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20" name="CustomShape 2"/>
          <p:cNvSpPr/>
          <p:nvPr/>
        </p:nvSpPr>
        <p:spPr>
          <a:xfrm>
            <a:off x="335520" y="1268280"/>
            <a:ext cx="1063044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 </a:t>
            </a:r>
            <a:endParaRPr b="0" lang="en-US" sz="1800" spc="-1" strike="noStrike">
              <a:latin typeface="DejaVu Sans"/>
            </a:endParaRPr>
          </a:p>
          <a:p>
            <a:pPr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DejaVu Sans"/>
            </a:endParaRPr>
          </a:p>
          <a:p>
            <a:pPr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DejaVu Sans"/>
            </a:endParaRPr>
          </a:p>
        </p:txBody>
      </p:sp>
      <p:sp>
        <p:nvSpPr>
          <p:cNvPr id="321"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The Limits to Recycling</a:t>
            </a:r>
            <a:endParaRPr b="0" lang="en-US" sz="2200" spc="-1" strike="noStrike">
              <a:latin typeface="DejaVu Sans"/>
            </a:endParaRPr>
          </a:p>
        </p:txBody>
      </p:sp>
      <p:sp>
        <p:nvSpPr>
          <p:cNvPr id="322" name="CustomShape 4"/>
          <p:cNvSpPr/>
          <p:nvPr/>
        </p:nvSpPr>
        <p:spPr>
          <a:xfrm>
            <a:off x="335520" y="5943600"/>
            <a:ext cx="3467880" cy="1081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Conclusion</a:t>
            </a:r>
            <a:endParaRPr b="0" lang="en-US" sz="3000" spc="-1" strike="noStrike">
              <a:latin typeface="DejaVu Sans"/>
            </a:endParaRPr>
          </a:p>
        </p:txBody>
      </p:sp>
      <p:sp>
        <p:nvSpPr>
          <p:cNvPr id="324" name="CustomShape 2"/>
          <p:cNvSpPr/>
          <p:nvPr/>
        </p:nvSpPr>
        <p:spPr>
          <a:xfrm>
            <a:off x="335520" y="2906640"/>
            <a:ext cx="10738440" cy="1485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Conclusion</a:t>
            </a:r>
            <a:endParaRPr b="0" lang="en-US" sz="2400" spc="-1" strike="noStrike">
              <a:latin typeface="DejaVu Sans"/>
            </a:endParaRPr>
          </a:p>
        </p:txBody>
      </p:sp>
      <p:sp>
        <p:nvSpPr>
          <p:cNvPr id="326" name="CustomShape 2"/>
          <p:cNvSpPr/>
          <p:nvPr/>
        </p:nvSpPr>
        <p:spPr>
          <a:xfrm>
            <a:off x="335520" y="1268640"/>
            <a:ext cx="10739880" cy="502740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Personal carbon footprint and greenwashing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related to sustainability, resources, environmental pollution </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limits to recycling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Exercise E02</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Q&amp;A teaser → Case study on avoiding food waste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Exercise E02</a:t>
            </a:r>
            <a:endParaRPr b="0" lang="en-US" sz="3000" spc="-1" strike="noStrike">
              <a:latin typeface="DejaVu Sans"/>
            </a:endParaRPr>
          </a:p>
        </p:txBody>
      </p:sp>
      <p:sp>
        <p:nvSpPr>
          <p:cNvPr id="328" name="CustomShape 2"/>
          <p:cNvSpPr/>
          <p:nvPr/>
        </p:nvSpPr>
        <p:spPr>
          <a:xfrm>
            <a:off x="335520" y="2906640"/>
            <a:ext cx="10738440" cy="1485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Exercise E02</a:t>
            </a:r>
            <a:endParaRPr b="0" lang="en-US" sz="2400" spc="-1" strike="noStrike">
              <a:latin typeface="DejaVu Sans"/>
            </a:endParaRPr>
          </a:p>
        </p:txBody>
      </p:sp>
      <p:sp>
        <p:nvSpPr>
          <p:cNvPr id="330"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Get the largest jar that you can find (either at your own place, or ask your friends).</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Collect all the trash that you are producing in the upcoming week (except for bio-waste that is supposed to go into the green trash bin) – starting on Tuesday (10.05.2022 – 00:01) until Sunday (15.05.2022 – 23:59).</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many days of trash can you fit into your jar?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u="sng">
                <a:solidFill>
                  <a:srgbClr val="0000ff"/>
                </a:solidFill>
                <a:uFillTx/>
                <a:latin typeface="DejaVu Sans"/>
                <a:ea typeface="DejaVu Sans"/>
                <a:hlinkClick r:id="rId1"/>
              </a:rPr>
              <a:t>E02</a:t>
            </a:r>
            <a:r>
              <a:rPr b="0" lang="en-US" sz="1800" spc="-1" strike="noStrike">
                <a:solidFill>
                  <a:srgbClr val="000000"/>
                </a:solidFill>
                <a:latin typeface="DejaVu Sans"/>
                <a:ea typeface="DejaVu Sans"/>
              </a:rPr>
              <a:t>.</a:t>
            </a:r>
            <a:endParaRPr b="0" lang="en-US" sz="1800" spc="-1" strike="noStrike">
              <a:latin typeface="DejaVu Sans"/>
            </a:endParaRPr>
          </a:p>
        </p:txBody>
      </p:sp>
      <p:sp>
        <p:nvSpPr>
          <p:cNvPr id="331"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Household Waste</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Additional Resources</a:t>
            </a:r>
            <a:endParaRPr b="0" lang="en-US" sz="2400" spc="-1" strike="noStrike">
              <a:latin typeface="DejaVu Sans"/>
            </a:endParaRPr>
          </a:p>
        </p:txBody>
      </p:sp>
      <p:sp>
        <p:nvSpPr>
          <p:cNvPr id="333" name="CustomShape 2"/>
          <p:cNvSpPr/>
          <p:nvPr/>
        </p:nvSpPr>
        <p:spPr>
          <a:xfrm>
            <a:off x="335520" y="1268640"/>
            <a:ext cx="10739880" cy="502740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a:t>
            </a:r>
            <a:r>
              <a:rPr b="0" i="1" lang="en-US" sz="1800" spc="-1" strike="noStrike">
                <a:solidFill>
                  <a:srgbClr val="000000"/>
                </a:solidFill>
                <a:latin typeface="DejaVu Sans"/>
                <a:ea typeface="DejaVu Sans"/>
              </a:rPr>
              <a:t>How to Save a Planet</a:t>
            </a:r>
            <a:r>
              <a:rPr b="0" lang="en-US" sz="1800" spc="-1" strike="noStrike">
                <a:solidFill>
                  <a:srgbClr val="000000"/>
                </a:solidFill>
                <a:latin typeface="DejaVu Sans"/>
                <a:ea typeface="DejaVu Sans"/>
              </a:rPr>
              <a:t> – “Sacrifice Zones: ProPublica Takes Us Inside America’s Toxic Hotspots (2022)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126864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35" name="CustomShape 2"/>
          <p:cNvSpPr/>
          <p:nvPr/>
        </p:nvSpPr>
        <p:spPr>
          <a:xfrm>
            <a:off x="335520" y="764640"/>
            <a:ext cx="10739880" cy="4906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Case Study: Foodsharing.de</a:t>
            </a:r>
            <a:endParaRPr b="0" lang="en-US" sz="3000" spc="-1" strike="noStrike">
              <a:latin typeface="DejaVu Sans"/>
            </a:endParaRPr>
          </a:p>
        </p:txBody>
      </p:sp>
      <p:sp>
        <p:nvSpPr>
          <p:cNvPr id="337" name="CustomShape 2"/>
          <p:cNvSpPr/>
          <p:nvPr/>
        </p:nvSpPr>
        <p:spPr>
          <a:xfrm>
            <a:off x="335520" y="2906640"/>
            <a:ext cx="10738440" cy="1485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39"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Overview (2015) </a:t>
            </a:r>
            <a:endParaRPr b="0" lang="en-US" sz="2200" spc="-1" strike="noStrike">
              <a:latin typeface="DejaVu Sans"/>
            </a:endParaRPr>
          </a:p>
        </p:txBody>
      </p:sp>
      <p:sp>
        <p:nvSpPr>
          <p:cNvPr id="340"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Private households → 6.7 million tons (52%)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Retail → 0.5 million tons (4%)</a:t>
            </a:r>
            <a:endParaRPr b="0" lang="en-US" sz="1800" spc="-1" strike="noStrike">
              <a:latin typeface="DejaVu Sans"/>
            </a:endParaRPr>
          </a:p>
        </p:txBody>
      </p:sp>
      <p:sp>
        <p:nvSpPr>
          <p:cNvPr id="341" name="CustomShape 4"/>
          <p:cNvSpPr/>
          <p:nvPr/>
        </p:nvSpPr>
        <p:spPr>
          <a:xfrm>
            <a:off x="263520" y="6173280"/>
            <a:ext cx="105202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43"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Overview (2015) </a:t>
            </a:r>
            <a:endParaRPr b="0" lang="en-US" sz="2200" spc="-1" strike="noStrike">
              <a:latin typeface="DejaVu Sans"/>
            </a:endParaRPr>
          </a:p>
        </p:txBody>
      </p:sp>
      <p:sp>
        <p:nvSpPr>
          <p:cNvPr id="344"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Private households → 6.7 million tons (52%)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Retail → 0.5 million tons (4%)</a:t>
            </a:r>
            <a:endParaRPr b="0" lang="en-US" sz="1800" spc="-1" strike="noStrike">
              <a:latin typeface="DejaVu Sans"/>
            </a:endParaRPr>
          </a:p>
        </p:txBody>
      </p:sp>
      <p:sp>
        <p:nvSpPr>
          <p:cNvPr id="345" name="CustomShape 4"/>
          <p:cNvSpPr/>
          <p:nvPr/>
        </p:nvSpPr>
        <p:spPr>
          <a:xfrm>
            <a:off x="263520" y="6173280"/>
            <a:ext cx="105202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Bonus Task </a:t>
            </a:r>
            <a:endParaRPr b="0" lang="en-US" sz="2400" spc="-1" strike="noStrike">
              <a:latin typeface="DejaVu Sans"/>
            </a:endParaRPr>
          </a:p>
        </p:txBody>
      </p:sp>
      <p:sp>
        <p:nvSpPr>
          <p:cNvPr id="104"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DejaVu Sans"/>
                <a:ea typeface="DejaVu Sans"/>
              </a:rPr>
              <a:t>Project registration deadline: 15.05.2022</a:t>
            </a:r>
            <a:endParaRPr b="0" lang="en-US" sz="1800" spc="-1" strike="noStrike">
              <a:latin typeface="DejaVu Sans"/>
            </a:endParaRPr>
          </a:p>
          <a:p>
            <a:pPr algn="ctr">
              <a:lnSpc>
                <a:spcPct val="100000"/>
              </a:lnSpc>
              <a:buNone/>
            </a:pPr>
            <a:endParaRPr b="0" lang="en-US" sz="1800" spc="-1" strike="noStrike">
              <a:latin typeface="DejaVu Sans"/>
            </a:endParaRPr>
          </a:p>
          <a:p>
            <a:pPr algn="ct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do I register?</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Form groups of 2 or more people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Come up with a great idea that revolves around sustainability in general</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Write us an email (</a:t>
            </a:r>
            <a:r>
              <a:rPr b="1" lang="en-US" sz="1800" spc="-1" strike="noStrike" u="sng">
                <a:solidFill>
                  <a:srgbClr val="0000ff"/>
                </a:solidFill>
                <a:uFillTx/>
                <a:latin typeface="DejaVu Sans"/>
                <a:ea typeface="DejaVu Sans"/>
                <a:hlinkClick r:id="rId1"/>
              </a:rPr>
              <a:t>etce-ltg@tu-clausthal.de</a:t>
            </a:r>
            <a:r>
              <a:rPr b="0" lang="en-US" sz="1800" spc="-1" strike="noStrike">
                <a:solidFill>
                  <a:srgbClr val="000000"/>
                </a:solidFill>
                <a:latin typeface="DejaVu Sans"/>
                <a:ea typeface="DejaVu Sans"/>
              </a:rPr>
              <a:t>) that contains:</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name</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Short description (2-5 sentences) of your idea</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members</a:t>
            </a:r>
            <a:endParaRPr b="0" lang="en-US" sz="1800" spc="-1" strike="noStrike">
              <a:latin typeface="DejaVu Sans"/>
            </a:endParaRPr>
          </a:p>
        </p:txBody>
      </p:sp>
      <p:sp>
        <p:nvSpPr>
          <p:cNvPr id="105" name="CustomShape 3"/>
          <p:cNvSpPr/>
          <p:nvPr/>
        </p:nvSpPr>
        <p:spPr>
          <a:xfrm>
            <a:off x="335520" y="1920600"/>
            <a:ext cx="10788840" cy="91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06" name="CustomShape 4"/>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Project Registration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47"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Retail in more detail (2015)</a:t>
            </a:r>
            <a:endParaRPr b="0" lang="en-US" sz="2200" spc="-1" strike="noStrike">
              <a:latin typeface="DejaVu Sans"/>
            </a:endParaRPr>
          </a:p>
        </p:txBody>
      </p:sp>
      <p:sp>
        <p:nvSpPr>
          <p:cNvPr id="348"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DejaVu Sans"/>
            </a:endParaRPr>
          </a:p>
        </p:txBody>
      </p:sp>
      <p:sp>
        <p:nvSpPr>
          <p:cNvPr id="349" name="CustomShape 4"/>
          <p:cNvSpPr/>
          <p:nvPr/>
        </p:nvSpPr>
        <p:spPr>
          <a:xfrm>
            <a:off x="263520" y="6173280"/>
            <a:ext cx="105202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51"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Retail in more detail (2015)</a:t>
            </a:r>
            <a:endParaRPr b="0" lang="en-US" sz="2200" spc="-1" strike="noStrike">
              <a:latin typeface="DejaVu Sans"/>
            </a:endParaRPr>
          </a:p>
        </p:txBody>
      </p:sp>
      <p:sp>
        <p:nvSpPr>
          <p:cNvPr id="352"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Where is the difference between the 0.5 million tons on the previous slide and the 696,484 tons on this slide coming from? </a:t>
            </a:r>
            <a:r>
              <a:rPr b="0" lang="en-US" sz="1800" spc="-1" strike="noStrike">
                <a:solidFill>
                  <a:srgbClr val="ffffff"/>
                </a:solidFill>
                <a:latin typeface="DejaVu Sans"/>
                <a:ea typeface="DejaVu Sans"/>
              </a:rPr>
              <a:t>→ donated food (Tafel Deutschland e.V.)</a:t>
            </a:r>
            <a:endParaRPr b="0" lang="en-US" sz="1800" spc="-1" strike="noStrike">
              <a:latin typeface="DejaVu Sans"/>
            </a:endParaRPr>
          </a:p>
        </p:txBody>
      </p:sp>
      <p:sp>
        <p:nvSpPr>
          <p:cNvPr id="353" name="CustomShape 4"/>
          <p:cNvSpPr/>
          <p:nvPr/>
        </p:nvSpPr>
        <p:spPr>
          <a:xfrm>
            <a:off x="263520" y="6173280"/>
            <a:ext cx="105202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55"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Retail in more detail (2015)</a:t>
            </a:r>
            <a:endParaRPr b="0" lang="en-US" sz="2200" spc="-1" strike="noStrike">
              <a:latin typeface="DejaVu Sans"/>
            </a:endParaRPr>
          </a:p>
        </p:txBody>
      </p:sp>
      <p:sp>
        <p:nvSpPr>
          <p:cNvPr id="356"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DejaVu Sans"/>
            </a:endParaRPr>
          </a:p>
        </p:txBody>
      </p:sp>
      <p:sp>
        <p:nvSpPr>
          <p:cNvPr id="357" name="CustomShape 4"/>
          <p:cNvSpPr/>
          <p:nvPr/>
        </p:nvSpPr>
        <p:spPr>
          <a:xfrm>
            <a:off x="263520" y="6173280"/>
            <a:ext cx="105202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Solution?</a:t>
            </a:r>
            <a:endParaRPr b="0" lang="en-US" sz="2400" spc="-1" strike="noStrike">
              <a:latin typeface="DejaVu Sans"/>
            </a:endParaRPr>
          </a:p>
        </p:txBody>
      </p:sp>
      <p:sp>
        <p:nvSpPr>
          <p:cNvPr id="359"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General</a:t>
            </a:r>
            <a:endParaRPr b="0" lang="en-US" sz="2200" spc="-1" strike="noStrike">
              <a:latin typeface="DejaVu Sans"/>
            </a:endParaRPr>
          </a:p>
        </p:txBody>
      </p:sp>
      <p:sp>
        <p:nvSpPr>
          <p:cNvPr id="360"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Make it illegal to throw food away → In February 2016, France adopted a law on fighting food waste that meant supermarkets were forbidden to destroy unsold food products and were compelled to donate it instead.</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Has been later adopted in the gastronomy and related sectors </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62"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a:t>
            </a:r>
            <a:endParaRPr b="0" lang="en-US" sz="2200" spc="-1" strike="noStrike">
              <a:latin typeface="DejaVu Sans"/>
            </a:endParaRPr>
          </a:p>
        </p:txBody>
      </p:sp>
      <p:sp>
        <p:nvSpPr>
          <p:cNvPr id="363"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u="sng">
                <a:solidFill>
                  <a:srgbClr val="0000ff"/>
                </a:solidFill>
                <a:uFillTx/>
                <a:latin typeface="DejaVu Sans"/>
                <a:ea typeface="DejaVu Sans"/>
                <a:hlinkClick r:id="rId1"/>
              </a:rPr>
              <a:t>Click Me</a:t>
            </a: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Platform launched in 2012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Decentralized and self-organized</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450,000 registered user (all volunteers)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Cooperates with more than 11,000 businesses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More than 65 million tons of food saved</a:t>
            </a:r>
            <a:endParaRPr b="0" lang="en-US" sz="1800" spc="-1" strike="noStrike">
              <a:latin typeface="DejaVu Sans"/>
            </a:endParaRPr>
          </a:p>
        </p:txBody>
      </p:sp>
      <p:sp>
        <p:nvSpPr>
          <p:cNvPr id="364" name="CustomShape 4"/>
          <p:cNvSpPr/>
          <p:nvPr/>
        </p:nvSpPr>
        <p:spPr>
          <a:xfrm>
            <a:off x="274320" y="6400800"/>
            <a:ext cx="10794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66"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does it work? </a:t>
            </a:r>
            <a:endParaRPr b="0" lang="en-US" sz="2200" spc="-1" strike="noStrike">
              <a:latin typeface="DejaVu Sans"/>
            </a:endParaRPr>
          </a:p>
        </p:txBody>
      </p:sp>
      <p:sp>
        <p:nvSpPr>
          <p:cNvPr id="367"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Register (free – no charges, no subscriptions)</a:t>
            </a:r>
            <a:endParaRPr b="0" lang="en-US" sz="1800" spc="-1" strike="noStrike">
              <a:latin typeface="DejaVu Sans"/>
            </a:endParaRPr>
          </a:p>
          <a:p>
            <a:pPr marL="216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Types of users: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 User </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Share your own leftovers or collect food from others (offers visible on the Foodsharing map)</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 Foodsavers </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Pass a quiz (quite some effort) and become a Foodsaver.</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Allowed to collect (“save”) leftovers from businesses that cooperate with Foodsharing</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Redistribute saved food among friends and within the Foodsharing community</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 Operations manager (Betriebsverantwortlicher = abbr. “BV”)</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Manage cooperation with business, manage your team of Foodsavers and organize a collection schedule </a:t>
            </a:r>
            <a:endParaRPr b="0" lang="en-US" sz="1800" spc="-1" strike="noStrike">
              <a:latin typeface="DejaVu Sans"/>
            </a:endParaRPr>
          </a:p>
        </p:txBody>
      </p:sp>
      <p:sp>
        <p:nvSpPr>
          <p:cNvPr id="368" name="CustomShape 4"/>
          <p:cNvSpPr/>
          <p:nvPr/>
        </p:nvSpPr>
        <p:spPr>
          <a:xfrm>
            <a:off x="274320" y="6400800"/>
            <a:ext cx="10794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70"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does it work? </a:t>
            </a:r>
            <a:endParaRPr b="0" lang="en-US" sz="2200" spc="-1" strike="noStrike">
              <a:latin typeface="DejaVu Sans"/>
            </a:endParaRPr>
          </a:p>
        </p:txBody>
      </p:sp>
      <p:sp>
        <p:nvSpPr>
          <p:cNvPr id="371" name="CustomShape 3"/>
          <p:cNvSpPr/>
          <p:nvPr/>
        </p:nvSpPr>
        <p:spPr>
          <a:xfrm>
            <a:off x="274320" y="6400800"/>
            <a:ext cx="10794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pic>
        <p:nvPicPr>
          <p:cNvPr id="372" name="" descr=""/>
          <p:cNvPicPr/>
          <p:nvPr/>
        </p:nvPicPr>
        <p:blipFill>
          <a:blip r:embed="rId1"/>
          <a:stretch/>
        </p:blipFill>
        <p:spPr>
          <a:xfrm>
            <a:off x="1671480" y="1724040"/>
            <a:ext cx="8657280" cy="458136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74"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does it work?</a:t>
            </a:r>
            <a:endParaRPr b="0" lang="en-US" sz="2200" spc="-1" strike="noStrike">
              <a:latin typeface="DejaVu Sans"/>
            </a:endParaRPr>
          </a:p>
        </p:txBody>
      </p:sp>
      <p:sp>
        <p:nvSpPr>
          <p:cNvPr id="375"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Just keep/take what you can consume, redistribute everything else</a:t>
            </a: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Most businesses don’t want to be publicly mentioned </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Bad image if you throw away huge amounts of food every day</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People are supposed to buy their food at your place instead of picking it up for free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Strict:</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Food collection schedule (pre-defined time slots, each foodsaver only once every week or every two weeks, etc.)</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Hygiene rules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Pre-defined procedures for collection of food </a:t>
            </a:r>
            <a:endParaRPr b="0" lang="en-US" sz="1800" spc="-1" strike="noStrike">
              <a:latin typeface="DejaVu Sans"/>
            </a:endParaRPr>
          </a:p>
        </p:txBody>
      </p:sp>
      <p:sp>
        <p:nvSpPr>
          <p:cNvPr id="376" name="CustomShape 4"/>
          <p:cNvSpPr/>
          <p:nvPr/>
        </p:nvSpPr>
        <p:spPr>
          <a:xfrm>
            <a:off x="274320" y="6400800"/>
            <a:ext cx="10794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78"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much food is saved every day?</a:t>
            </a:r>
            <a:endParaRPr b="0" lang="en-US" sz="2200" spc="-1" strike="noStrike">
              <a:latin typeface="DejaVu Sans"/>
            </a:endParaRPr>
          </a:p>
        </p:txBody>
      </p:sp>
      <p:sp>
        <p:nvSpPr>
          <p:cNvPr id="379" name="CustomShape 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380" name="" descr=""/>
          <p:cNvPicPr/>
          <p:nvPr/>
        </p:nvPicPr>
        <p:blipFill>
          <a:blip r:embed="rId1"/>
          <a:stretch/>
        </p:blipFill>
        <p:spPr>
          <a:xfrm>
            <a:off x="91440" y="3291840"/>
            <a:ext cx="5630760" cy="3165840"/>
          </a:xfrm>
          <a:prstGeom prst="rect">
            <a:avLst/>
          </a:prstGeom>
          <a:ln w="0">
            <a:noFill/>
          </a:ln>
        </p:spPr>
      </p:pic>
      <p:pic>
        <p:nvPicPr>
          <p:cNvPr id="381" name="" descr=""/>
          <p:cNvPicPr/>
          <p:nvPr/>
        </p:nvPicPr>
        <p:blipFill>
          <a:blip r:embed="rId2"/>
          <a:srcRect l="0" t="0" r="6764" b="0"/>
          <a:stretch/>
        </p:blipFill>
        <p:spPr>
          <a:xfrm>
            <a:off x="5395320" y="1594800"/>
            <a:ext cx="5939280" cy="1784520"/>
          </a:xfrm>
          <a:prstGeom prst="rect">
            <a:avLst/>
          </a:prstGeom>
          <a:ln w="0">
            <a:noFill/>
          </a:ln>
        </p:spPr>
      </p:pic>
      <p:sp>
        <p:nvSpPr>
          <p:cNvPr id="382" name="CustomShape 4"/>
          <p:cNvSpPr/>
          <p:nvPr/>
        </p:nvSpPr>
        <p:spPr>
          <a:xfrm>
            <a:off x="274320" y="6400800"/>
            <a:ext cx="10794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126864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84" name="CustomShape 2"/>
          <p:cNvSpPr/>
          <p:nvPr/>
        </p:nvSpPr>
        <p:spPr>
          <a:xfrm>
            <a:off x="335520" y="764640"/>
            <a:ext cx="10739880" cy="4906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Updates </a:t>
            </a:r>
            <a:endParaRPr b="0" lang="en-US" sz="2400" spc="-1" strike="noStrike">
              <a:latin typeface="DejaVu Sans"/>
            </a:endParaRPr>
          </a:p>
        </p:txBody>
      </p:sp>
      <p:sp>
        <p:nvSpPr>
          <p:cNvPr id="108"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DejaVu Sans"/>
                <a:ea typeface="DejaVu Sans"/>
              </a:rPr>
              <a:t>04.05.2022</a:t>
            </a:r>
            <a:endParaRPr b="0" lang="en-US" sz="1800" spc="-1" strike="noStrike">
              <a:latin typeface="DejaVu Sans"/>
            </a:endParaRPr>
          </a:p>
          <a:p>
            <a:pPr algn="ctr">
              <a:lnSpc>
                <a:spcPct val="100000"/>
              </a:lnSpc>
              <a:buNone/>
            </a:pPr>
            <a:endParaRPr b="0" lang="en-US" sz="1800" spc="-1" strike="noStrike">
              <a:latin typeface="DejaVu Sans"/>
            </a:endParaRPr>
          </a:p>
          <a:p>
            <a:pPr algn="ct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Assuming that everyone on Earth lives according to our (German) standard of living → How many Earths do we need? </a:t>
            </a:r>
            <a:endParaRPr b="0" lang="en-US" sz="1800" spc="-1" strike="noStrike">
              <a:latin typeface="DejaVu Sans"/>
            </a:endParaRPr>
          </a:p>
        </p:txBody>
      </p:sp>
      <p:sp>
        <p:nvSpPr>
          <p:cNvPr id="109" name="CustomShape 3"/>
          <p:cNvSpPr/>
          <p:nvPr/>
        </p:nvSpPr>
        <p:spPr>
          <a:xfrm>
            <a:off x="263520" y="6411600"/>
            <a:ext cx="7774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https://www.overshootday.org/newsroom/country-overshoot-days/</a:t>
            </a:r>
            <a:endParaRPr b="0" lang="en-US" sz="900" spc="-1" strike="noStrike">
              <a:latin typeface="DejaVu Sans"/>
            </a:endParaRPr>
          </a:p>
        </p:txBody>
      </p:sp>
      <p:sp>
        <p:nvSpPr>
          <p:cNvPr id="110" name="CustomShape 4"/>
          <p:cNvSpPr/>
          <p:nvPr/>
        </p:nvSpPr>
        <p:spPr>
          <a:xfrm>
            <a:off x="333720" y="2743200"/>
            <a:ext cx="10788840" cy="91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11"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Earth Overshoot Day 2022 (Germany)</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E01 – Your Personal Carbon Footprint</a:t>
            </a:r>
            <a:endParaRPr b="0" lang="en-US" sz="3000" spc="-1" strike="noStrike">
              <a:latin typeface="DejaVu Sans"/>
            </a:endParaRPr>
          </a:p>
        </p:txBody>
      </p:sp>
      <p:sp>
        <p:nvSpPr>
          <p:cNvPr id="113" name="CustomShape 2"/>
          <p:cNvSpPr/>
          <p:nvPr/>
        </p:nvSpPr>
        <p:spPr>
          <a:xfrm>
            <a:off x="335520" y="2906640"/>
            <a:ext cx="10738440" cy="1485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15"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Results E01</a:t>
            </a:r>
            <a:endParaRPr b="0" lang="en-US" sz="2200" spc="-1" strike="noStrike">
              <a:latin typeface="DejaVu Sans"/>
            </a:endParaRPr>
          </a:p>
        </p:txBody>
      </p:sp>
      <p:pic>
        <p:nvPicPr>
          <p:cNvPr id="116" name="" descr=""/>
          <p:cNvPicPr/>
          <p:nvPr/>
        </p:nvPicPr>
        <p:blipFill>
          <a:blip r:embed="rId1"/>
          <a:stretch/>
        </p:blipFill>
        <p:spPr>
          <a:xfrm>
            <a:off x="5943600" y="731520"/>
            <a:ext cx="3712680" cy="59425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3885</TotalTime>
  <Application>LibreOffice/7.3.3.2$Linux_X86_64 LibreOffice_project/30$Build-2</Application>
  <AppVersion>15.0000</AppVers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2022-06-10T10:36:49Z</dcterms:modified>
  <cp:revision>3682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20</vt:i4>
  </property>
</Properties>
</file>